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2" r:id="rId2"/>
    <p:sldId id="283" r:id="rId3"/>
    <p:sldId id="295" r:id="rId4"/>
    <p:sldId id="290" r:id="rId5"/>
    <p:sldId id="296" r:id="rId6"/>
    <p:sldId id="291" r:id="rId7"/>
    <p:sldId id="292" r:id="rId8"/>
    <p:sldId id="297" r:id="rId9"/>
    <p:sldId id="294" r:id="rId10"/>
    <p:sldId id="298" r:id="rId11"/>
    <p:sldId id="299" r:id="rId12"/>
    <p:sldId id="300" r:id="rId13"/>
    <p:sldId id="301" r:id="rId14"/>
    <p:sldId id="302"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86D053-B3A9-43E0-B47E-D8CA53C027D0}" type="datetimeFigureOut">
              <a:rPr lang="en-IN" smtClean="0"/>
              <a:t>21-05-2025</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3AF82F-A9DE-4696-98D4-CDB499AC4248}" type="slidenum">
              <a:rPr lang="en-IN" smtClean="0"/>
              <a:t>‹#›</a:t>
            </a:fld>
            <a:endParaRPr lang="en-IN"/>
          </a:p>
        </p:txBody>
      </p:sp>
    </p:spTree>
    <p:extLst>
      <p:ext uri="{BB962C8B-B14F-4D97-AF65-F5344CB8AC3E}">
        <p14:creationId xmlns:p14="http://schemas.microsoft.com/office/powerpoint/2010/main" val="1873362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B07CDC7-D134-45B9-AFA9-D707FA80AEA6}" type="datetimeFigureOut">
              <a:rPr lang="en-US" smtClean="0"/>
              <a:pPr/>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07CDC7-D134-45B9-AFA9-D707FA80AEA6}" type="datetimeFigureOut">
              <a:rPr lang="en-US" smtClean="0"/>
              <a:pPr/>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07CDC7-D134-45B9-AFA9-D707FA80AEA6}" type="datetimeFigureOut">
              <a:rPr lang="en-US" smtClean="0"/>
              <a:pPr/>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07CDC7-D134-45B9-AFA9-D707FA80AEA6}" type="datetimeFigureOut">
              <a:rPr lang="en-US" smtClean="0"/>
              <a:pPr/>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07CDC7-D134-45B9-AFA9-D707FA80AEA6}" type="datetimeFigureOut">
              <a:rPr lang="en-US" smtClean="0"/>
              <a:pPr/>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07CDC7-D134-45B9-AFA9-D707FA80AEA6}" type="datetimeFigureOut">
              <a:rPr lang="en-US" smtClean="0"/>
              <a:pPr/>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07CDC7-D134-45B9-AFA9-D707FA80AEA6}" type="datetimeFigureOut">
              <a:rPr lang="en-US" smtClean="0"/>
              <a:pPr/>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07CDC7-D134-45B9-AFA9-D707FA80AEA6}" type="datetimeFigureOut">
              <a:rPr lang="en-US" smtClean="0"/>
              <a:pPr/>
              <a:t>5/21/2025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07CDC7-D134-45B9-AFA9-D707FA80AEA6}" type="datetimeFigureOut">
              <a:rPr lang="en-US" smtClean="0"/>
              <a:pPr/>
              <a:t>5/21/2025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07CDC7-D134-45B9-AFA9-D707FA80AEA6}" type="datetimeFigureOut">
              <a:rPr lang="en-US" smtClean="0"/>
              <a:pPr/>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07CDC7-D134-45B9-AFA9-D707FA80AEA6}" type="datetimeFigureOut">
              <a:rPr lang="en-US" smtClean="0"/>
              <a:pPr/>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45DBC-1673-493A-A1B3-BF1531C169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7CDC7-D134-45B9-AFA9-D707FA80AEA6}" type="datetimeFigureOut">
              <a:rPr lang="en-US" smtClean="0"/>
              <a:pPr/>
              <a:t>5/21/2025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45DBC-1673-493A-A1B3-BF1531C169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hyperlink" Target="https://forms.gle/XRcu6UhADWcPFeDRA" TargetMode="External"/><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644760"/>
            <a:ext cx="8928992" cy="4592552"/>
          </a:xfrm>
        </p:spPr>
        <p:txBody>
          <a:bodyPr>
            <a:noAutofit/>
          </a:bodyPr>
          <a:lstStyle/>
          <a:p>
            <a:r>
              <a:rPr lang="en-US" sz="4400" b="1" dirty="0">
                <a:solidFill>
                  <a:schemeClr val="tx1"/>
                </a:solidFill>
              </a:rPr>
              <a:t>Welcomes</a:t>
            </a:r>
          </a:p>
          <a:p>
            <a:r>
              <a:rPr lang="en-US" sz="1200" b="1" dirty="0">
                <a:solidFill>
                  <a:schemeClr val="tx1"/>
                </a:solidFill>
              </a:rPr>
              <a:t> </a:t>
            </a:r>
          </a:p>
          <a:p>
            <a:r>
              <a:rPr lang="en-US" b="1" dirty="0">
                <a:solidFill>
                  <a:schemeClr val="tx1"/>
                </a:solidFill>
              </a:rPr>
              <a:t>CBSE Regional Directors, Regional Officers and </a:t>
            </a:r>
          </a:p>
          <a:p>
            <a:r>
              <a:rPr lang="en-US" b="1" dirty="0">
                <a:solidFill>
                  <a:schemeClr val="tx1"/>
                </a:solidFill>
              </a:rPr>
              <a:t>City Coordinators in </a:t>
            </a:r>
          </a:p>
          <a:p>
            <a:endParaRPr lang="en-US" sz="1400" b="1" dirty="0">
              <a:solidFill>
                <a:schemeClr val="tx1"/>
              </a:solidFill>
            </a:endParaRPr>
          </a:p>
          <a:p>
            <a:r>
              <a:rPr lang="en-US" sz="3600" b="1" dirty="0">
                <a:solidFill>
                  <a:schemeClr val="tx1"/>
                </a:solidFill>
              </a:rPr>
              <a:t>Briefing Session of</a:t>
            </a:r>
          </a:p>
          <a:p>
            <a:endParaRPr lang="en-US" sz="1200" b="1" dirty="0">
              <a:solidFill>
                <a:schemeClr val="tx1"/>
              </a:solidFill>
            </a:endParaRPr>
          </a:p>
          <a:p>
            <a:r>
              <a:rPr lang="en-US" sz="4000" b="1" u="sng" dirty="0" err="1">
                <a:solidFill>
                  <a:schemeClr val="tx1"/>
                </a:solidFill>
              </a:rPr>
              <a:t>Bharatiya</a:t>
            </a:r>
            <a:r>
              <a:rPr lang="en-US" sz="4000" b="1" u="sng" dirty="0">
                <a:solidFill>
                  <a:schemeClr val="tx1"/>
                </a:solidFill>
              </a:rPr>
              <a:t> Bhasha Summer Camps 2025 </a:t>
            </a:r>
          </a:p>
          <a:p>
            <a:r>
              <a:rPr lang="en-US" sz="2800" dirty="0">
                <a:solidFill>
                  <a:schemeClr val="tx1"/>
                </a:solidFill>
              </a:rPr>
              <a:t>(Date: 21.05.2025, Timings: 02:00 to 03:00 pm)</a:t>
            </a:r>
          </a:p>
        </p:txBody>
      </p:sp>
      <p:sp>
        <p:nvSpPr>
          <p:cNvPr id="4" name="Google Shape;369;p35">
            <a:extLst>
              <a:ext uri="{FF2B5EF4-FFF2-40B4-BE49-F238E27FC236}">
                <a16:creationId xmlns:a16="http://schemas.microsoft.com/office/drawing/2014/main" id="{765346D7-A3CE-57A1-C2B7-6A497769AFEC}"/>
              </a:ext>
            </a:extLst>
          </p:cNvPr>
          <p:cNvSpPr/>
          <p:nvPr/>
        </p:nvSpPr>
        <p:spPr>
          <a:xfrm>
            <a:off x="2654" y="620688"/>
            <a:ext cx="9141346" cy="720080"/>
          </a:xfrm>
          <a:prstGeom prst="rect">
            <a:avLst/>
          </a:prstGeom>
          <a:solidFill>
            <a:srgbClr val="1F3864"/>
          </a:solidFill>
          <a:ln>
            <a:noFill/>
          </a:ln>
        </p:spPr>
        <p:txBody>
          <a:bodyPr spcFirstLastPara="1" wrap="square" lIns="68575" tIns="34275" rIns="68575" bIns="34275" anchor="t" anchorCtr="0">
            <a:noAutofit/>
          </a:bodyPr>
          <a:lstStyle/>
          <a:p>
            <a:pPr algn="ctr"/>
            <a:r>
              <a:rPr lang="en-US" sz="3600" b="1" dirty="0">
                <a:solidFill>
                  <a:schemeClr val="lt1"/>
                </a:solidFill>
                <a:latin typeface="Arial" panose="020B0604020202020204" pitchFamily="34" charset="0"/>
                <a:ea typeface="Raleway"/>
                <a:cs typeface="Arial" panose="020B0604020202020204" pitchFamily="34" charset="0"/>
                <a:sym typeface="Raleway"/>
              </a:rPr>
              <a:t>Central Board of Secondary Education</a:t>
            </a:r>
            <a:endParaRPr sz="3600" b="1" dirty="0">
              <a:solidFill>
                <a:schemeClr val="lt1"/>
              </a:solidFill>
              <a:latin typeface="Arial" panose="020B0604020202020204" pitchFamily="34" charset="0"/>
              <a:ea typeface="Raleway"/>
              <a:cs typeface="Arial" panose="020B0604020202020204" pitchFamily="34" charset="0"/>
              <a:sym typeface="Raleway"/>
            </a:endParaRPr>
          </a:p>
        </p:txBody>
      </p:sp>
    </p:spTree>
    <p:extLst>
      <p:ext uri="{BB962C8B-B14F-4D97-AF65-F5344CB8AC3E}">
        <p14:creationId xmlns:p14="http://schemas.microsoft.com/office/powerpoint/2010/main" val="2801635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9790F0A1-E687-B48F-15A4-E6BA652AF06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C76D061-6803-7AB9-9DA7-B3A14262D800}"/>
              </a:ext>
            </a:extLst>
          </p:cNvPr>
          <p:cNvSpPr>
            <a:spLocks noGrp="1"/>
          </p:cNvSpPr>
          <p:nvPr>
            <p:ph type="subTitle" idx="1"/>
          </p:nvPr>
        </p:nvSpPr>
        <p:spPr>
          <a:xfrm>
            <a:off x="467544" y="1772816"/>
            <a:ext cx="8033546" cy="4752528"/>
          </a:xfrm>
        </p:spPr>
        <p:txBody>
          <a:bodyPr>
            <a:noAutofit/>
          </a:bodyPr>
          <a:lstStyle/>
          <a:p>
            <a:pPr marL="342900" marR="0" indent="-342900" algn="just">
              <a:buFont typeface="Arial" panose="020B0604020202020204" pitchFamily="34" charset="0"/>
              <a:buChar char="•"/>
            </a:pPr>
            <a:r>
              <a:rPr lang="en-GB" sz="2100" dirty="0">
                <a:solidFill>
                  <a:srgbClr val="000000"/>
                </a:solidFill>
                <a:latin typeface="Arial" panose="020B0604020202020204" pitchFamily="34" charset="0"/>
                <a:ea typeface="Calibri" panose="020F0502020204030204" pitchFamily="34" charset="0"/>
              </a:rPr>
              <a:t>Each school would decide on the language(s) to be taught during the Summer Camp as per the availability of the language teachers / resources</a:t>
            </a:r>
          </a:p>
          <a:p>
            <a:pPr marL="342900" marR="0" indent="-342900" algn="just">
              <a:buFont typeface="Arial" panose="020B0604020202020204" pitchFamily="34" charset="0"/>
              <a:buChar char="•"/>
            </a:pPr>
            <a:endParaRPr lang="en-IN" sz="2100" dirty="0">
              <a:solidFill>
                <a:srgbClr val="000000"/>
              </a:solidFill>
              <a:latin typeface="Arial" panose="020B0604020202020204" pitchFamily="34" charset="0"/>
              <a:ea typeface="Calibri" panose="020F0502020204030204" pitchFamily="34" charset="0"/>
            </a:endParaRPr>
          </a:p>
          <a:p>
            <a:pPr marL="342900" marR="0" indent="-342900" algn="just">
              <a:buFont typeface="Arial" panose="020B0604020202020204" pitchFamily="34" charset="0"/>
              <a:buChar char="•"/>
            </a:pPr>
            <a:r>
              <a:rPr lang="en-GB" sz="2100" dirty="0">
                <a:solidFill>
                  <a:srgbClr val="000000"/>
                </a:solidFill>
                <a:latin typeface="Arial" panose="020B0604020202020204" pitchFamily="34" charset="0"/>
                <a:ea typeface="Calibri" panose="020F0502020204030204" pitchFamily="34" charset="0"/>
              </a:rPr>
              <a:t>Schools may identify demand for different languages from the students. Another way to decide the language for the summer camp is on the basis of the different languages being spoken in neighbouring areas / bordering districts etc.</a:t>
            </a:r>
            <a:endParaRPr lang="en-IN" sz="2100" dirty="0">
              <a:solidFill>
                <a:srgbClr val="000000"/>
              </a:solidFill>
              <a:latin typeface="Arial" panose="020B0604020202020204" pitchFamily="34" charset="0"/>
              <a:ea typeface="Calibri" panose="020F0502020204030204" pitchFamily="34" charset="0"/>
            </a:endParaRPr>
          </a:p>
          <a:p>
            <a:pPr marL="342900" marR="0" indent="-342900" algn="just">
              <a:buFont typeface="Arial" panose="020B0604020202020204" pitchFamily="34" charset="0"/>
              <a:buChar char="•"/>
            </a:pPr>
            <a:endParaRPr lang="en-GB" sz="2100" dirty="0">
              <a:solidFill>
                <a:srgbClr val="000000"/>
              </a:solidFill>
              <a:latin typeface="Arial" panose="020B0604020202020204" pitchFamily="34" charset="0"/>
              <a:ea typeface="Calibri" panose="020F0502020204030204" pitchFamily="34" charset="0"/>
            </a:endParaRPr>
          </a:p>
          <a:p>
            <a:pPr marL="342900" marR="0" indent="-342900" algn="just">
              <a:buFont typeface="Arial" panose="020B0604020202020204" pitchFamily="34" charset="0"/>
              <a:buChar char="•"/>
            </a:pPr>
            <a:r>
              <a:rPr lang="en-GB" sz="2100" dirty="0">
                <a:solidFill>
                  <a:srgbClr val="000000"/>
                </a:solidFill>
                <a:latin typeface="Arial" panose="020B0604020202020204" pitchFamily="34" charset="0"/>
                <a:ea typeface="Calibri" panose="020F0502020204030204" pitchFamily="34" charset="0"/>
              </a:rPr>
              <a:t>In case, the summer holidays are over and the new academic session has started, the 28 hours capsule course may be conducted during weekends / Saturdays / after school, as deemed fit.  Schools may explore alternative ways of conducting the Language Camp also.</a:t>
            </a:r>
            <a:endParaRPr lang="en-IN" sz="2100" dirty="0">
              <a:solidFill>
                <a:srgbClr val="000000"/>
              </a:solidFill>
              <a:latin typeface="Arial" panose="020B0604020202020204" pitchFamily="34" charset="0"/>
              <a:ea typeface="Calibri" panose="020F0502020204030204" pitchFamily="34" charset="0"/>
            </a:endParaRPr>
          </a:p>
        </p:txBody>
      </p:sp>
      <p:sp>
        <p:nvSpPr>
          <p:cNvPr id="4" name="Google Shape;369;p35">
            <a:extLst>
              <a:ext uri="{FF2B5EF4-FFF2-40B4-BE49-F238E27FC236}">
                <a16:creationId xmlns:a16="http://schemas.microsoft.com/office/drawing/2014/main" id="{ADC5D2E4-7562-D729-403D-6F4E5D3D46AB}"/>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IN" sz="3200" b="1" dirty="0">
                <a:solidFill>
                  <a:schemeClr val="lt1"/>
                </a:solidFill>
                <a:latin typeface="Arial" panose="020B0604020202020204" pitchFamily="34" charset="0"/>
                <a:cs typeface="Arial" panose="020B0604020202020204" pitchFamily="34" charset="0"/>
              </a:rPr>
              <a:t>S</a:t>
            </a:r>
            <a:r>
              <a:rPr lang="en-GB" sz="3200" b="1" dirty="0" err="1">
                <a:solidFill>
                  <a:schemeClr val="lt1"/>
                </a:solidFill>
                <a:latin typeface="Arial" panose="020B0604020202020204" pitchFamily="34" charset="0"/>
                <a:cs typeface="Arial" panose="020B0604020202020204" pitchFamily="34" charset="0"/>
              </a:rPr>
              <a:t>chool</a:t>
            </a:r>
            <a:r>
              <a:rPr lang="en-GB" sz="3200" b="1" dirty="0">
                <a:solidFill>
                  <a:schemeClr val="lt1"/>
                </a:solidFill>
                <a:latin typeface="Arial" panose="020B0604020202020204" pitchFamily="34" charset="0"/>
                <a:cs typeface="Arial" panose="020B0604020202020204" pitchFamily="34" charset="0"/>
              </a:rPr>
              <a:t>-level organisation</a:t>
            </a:r>
            <a:endParaRPr lang="en-IN" sz="3200" b="1" dirty="0">
              <a:solidFill>
                <a:schemeClr val="l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55641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5AD36A9B-1D5D-5978-C620-409207BFA99E}"/>
            </a:ext>
          </a:extLst>
        </p:cNvPr>
        <p:cNvGrpSpPr/>
        <p:nvPr/>
      </p:nvGrpSpPr>
      <p:grpSpPr>
        <a:xfrm>
          <a:off x="0" y="0"/>
          <a:ext cx="0" cy="0"/>
          <a:chOff x="0" y="0"/>
          <a:chExt cx="0" cy="0"/>
        </a:xfrm>
      </p:grpSpPr>
      <p:sp>
        <p:nvSpPr>
          <p:cNvPr id="4" name="Google Shape;369;p35">
            <a:extLst>
              <a:ext uri="{FF2B5EF4-FFF2-40B4-BE49-F238E27FC236}">
                <a16:creationId xmlns:a16="http://schemas.microsoft.com/office/drawing/2014/main" id="{069ADB77-0648-5B21-AE66-C7236959C927}"/>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a:t>
            </a:r>
          </a:p>
          <a:p>
            <a:pPr algn="ctr"/>
            <a:r>
              <a:rPr lang="en-US" sz="3200" b="1" dirty="0">
                <a:solidFill>
                  <a:schemeClr val="lt1"/>
                </a:solidFill>
                <a:latin typeface="Arial" panose="020B0604020202020204" pitchFamily="34" charset="0"/>
                <a:cs typeface="Arial" panose="020B0604020202020204" pitchFamily="34" charset="0"/>
              </a:rPr>
              <a:t>Day-Wise Activities</a:t>
            </a:r>
            <a:endParaRPr lang="en-IN" sz="3200" b="1" dirty="0">
              <a:solidFill>
                <a:schemeClr val="lt1"/>
              </a:solidFill>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F3CF7CF6-8B3C-4D23-78A1-46D4C7DDD9BD}"/>
              </a:ext>
            </a:extLst>
          </p:cNvPr>
          <p:cNvGraphicFramePr>
            <a:graphicFrameLocks noGrp="1"/>
          </p:cNvGraphicFramePr>
          <p:nvPr>
            <p:extLst>
              <p:ext uri="{D42A27DB-BD31-4B8C-83A1-F6EECF244321}">
                <p14:modId xmlns:p14="http://schemas.microsoft.com/office/powerpoint/2010/main" val="2091997934"/>
              </p:ext>
            </p:extLst>
          </p:nvPr>
        </p:nvGraphicFramePr>
        <p:xfrm>
          <a:off x="467544" y="1772816"/>
          <a:ext cx="7920880" cy="4714509"/>
        </p:xfrm>
        <a:graphic>
          <a:graphicData uri="http://schemas.openxmlformats.org/drawingml/2006/table">
            <a:tbl>
              <a:tblPr firstRow="1" firstCol="1" bandRow="1">
                <a:tableStyleId>{5C22544A-7EE6-4342-B048-85BDC9FD1C3A}</a:tableStyleId>
              </a:tblPr>
              <a:tblGrid>
                <a:gridCol w="944426">
                  <a:extLst>
                    <a:ext uri="{9D8B030D-6E8A-4147-A177-3AD203B41FA5}">
                      <a16:colId xmlns:a16="http://schemas.microsoft.com/office/drawing/2014/main" val="3124364625"/>
                    </a:ext>
                  </a:extLst>
                </a:gridCol>
                <a:gridCol w="2688320">
                  <a:extLst>
                    <a:ext uri="{9D8B030D-6E8A-4147-A177-3AD203B41FA5}">
                      <a16:colId xmlns:a16="http://schemas.microsoft.com/office/drawing/2014/main" val="2436257602"/>
                    </a:ext>
                  </a:extLst>
                </a:gridCol>
                <a:gridCol w="4288134">
                  <a:extLst>
                    <a:ext uri="{9D8B030D-6E8A-4147-A177-3AD203B41FA5}">
                      <a16:colId xmlns:a16="http://schemas.microsoft.com/office/drawing/2014/main" val="3754461241"/>
                    </a:ext>
                  </a:extLst>
                </a:gridCol>
              </a:tblGrid>
              <a:tr h="354501">
                <a:tc>
                  <a:txBody>
                    <a:bodyPr/>
                    <a:lstStyle/>
                    <a:p>
                      <a:pPr marL="0" marR="0" algn="ctr">
                        <a:buNone/>
                      </a:pPr>
                      <a:r>
                        <a:rPr lang="en-GB" sz="2000">
                          <a:effectLst/>
                        </a:rPr>
                        <a:t>Day</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ctr">
                        <a:buNone/>
                      </a:pPr>
                      <a:r>
                        <a:rPr lang="en-GB" sz="2000">
                          <a:effectLst/>
                        </a:rPr>
                        <a:t>Activities</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ctr">
                        <a:buNone/>
                      </a:pPr>
                      <a:r>
                        <a:rPr lang="en-GB" sz="2000" dirty="0">
                          <a:effectLst/>
                        </a:rPr>
                        <a:t>Suggestive Pedagogy</a:t>
                      </a:r>
                      <a:endParaRPr lang="en-IN" sz="32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2267872669"/>
                  </a:ext>
                </a:extLst>
              </a:tr>
              <a:tr h="1418004">
                <a:tc>
                  <a:txBody>
                    <a:bodyPr/>
                    <a:lstStyle/>
                    <a:p>
                      <a:pPr marL="0" marR="0" algn="ctr">
                        <a:buNone/>
                      </a:pPr>
                      <a:r>
                        <a:rPr lang="en-GB" sz="2000">
                          <a:effectLst/>
                        </a:rPr>
                        <a:t>Day 1</a:t>
                      </a:r>
                      <a:endParaRPr lang="en-IN" sz="3200">
                        <a:effectLst/>
                      </a:endParaRPr>
                    </a:p>
                    <a:p>
                      <a:pPr marL="0" marR="0" algn="ctr">
                        <a:buNone/>
                      </a:pPr>
                      <a:r>
                        <a:rPr lang="en-GB" sz="2000">
                          <a:effectLst/>
                        </a:rPr>
                        <a:t> </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215900" algn="just">
                        <a:buNone/>
                      </a:pPr>
                      <a:r>
                        <a:rPr lang="en-GB" sz="2000">
                          <a:effectLst/>
                        </a:rPr>
                        <a:t>Basic greetings and expressions, alphabets, numbers, signatures, etc</a:t>
                      </a:r>
                      <a:endParaRPr lang="en-IN" sz="3200">
                        <a:effectLst/>
                      </a:endParaRPr>
                    </a:p>
                    <a:p>
                      <a:pPr marL="0" marR="0" algn="just">
                        <a:buNone/>
                      </a:pPr>
                      <a:r>
                        <a:rPr lang="en-GB" sz="2000">
                          <a:effectLst/>
                        </a:rPr>
                        <a:t> </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2000">
                          <a:effectLst/>
                        </a:rPr>
                        <a:t>Role play, Flash cards, Translation of various motivational &amp; patriotic slogans, etc.</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1651341680"/>
                  </a:ext>
                </a:extLst>
              </a:tr>
              <a:tr h="2836008">
                <a:tc>
                  <a:txBody>
                    <a:bodyPr/>
                    <a:lstStyle/>
                    <a:p>
                      <a:pPr marL="290195" marR="0" indent="-290195" algn="ctr">
                        <a:buNone/>
                      </a:pPr>
                      <a:r>
                        <a:rPr lang="en-GB" sz="2000" dirty="0">
                          <a:effectLst/>
                        </a:rPr>
                        <a:t> </a:t>
                      </a:r>
                      <a:endParaRPr lang="en-IN" sz="3200" dirty="0">
                        <a:effectLst/>
                      </a:endParaRPr>
                    </a:p>
                    <a:p>
                      <a:pPr marL="0" marR="0" algn="ctr">
                        <a:buNone/>
                      </a:pPr>
                      <a:r>
                        <a:rPr lang="en-GB" sz="2000" dirty="0">
                          <a:effectLst/>
                        </a:rPr>
                        <a:t>Day 2</a:t>
                      </a:r>
                      <a:endParaRPr lang="en-IN" sz="3200" dirty="0">
                        <a:effectLst/>
                      </a:endParaRPr>
                    </a:p>
                    <a:p>
                      <a:pPr marL="0" marR="0" algn="ctr">
                        <a:buNone/>
                      </a:pPr>
                      <a:r>
                        <a:rPr lang="en-GB" sz="2000" dirty="0">
                          <a:effectLst/>
                        </a:rPr>
                        <a:t> </a:t>
                      </a:r>
                      <a:endParaRPr lang="en-IN" sz="32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215900" algn="just">
                        <a:buNone/>
                      </a:pPr>
                      <a:r>
                        <a:rPr lang="en-GB" sz="2000">
                          <a:effectLst/>
                        </a:rPr>
                        <a:t>Virtual City tour/ Real-life conversation practices </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2000" dirty="0">
                          <a:effectLst/>
                        </a:rPr>
                        <a:t>A/V tools, etc.</a:t>
                      </a:r>
                      <a:endParaRPr lang="en-IN" sz="3200" dirty="0">
                        <a:effectLst/>
                      </a:endParaRPr>
                    </a:p>
                    <a:p>
                      <a:pPr marL="215900" marR="0" algn="just">
                        <a:buNone/>
                      </a:pPr>
                      <a:r>
                        <a:rPr lang="en-GB" sz="2000" dirty="0">
                          <a:effectLst/>
                        </a:rPr>
                        <a:t> </a:t>
                      </a:r>
                      <a:endParaRPr lang="en-IN" sz="3200" dirty="0">
                        <a:effectLst/>
                      </a:endParaRPr>
                    </a:p>
                    <a:p>
                      <a:pPr marL="215900" marR="0" algn="just">
                        <a:buNone/>
                      </a:pPr>
                      <a:r>
                        <a:rPr lang="en-GB" sz="2000" dirty="0">
                          <a:effectLst/>
                        </a:rPr>
                        <a:t>Role-play - shopping, ordering food at a restaurant, at the bus stop asking for directions, making others understand road traffic rules, etc., </a:t>
                      </a:r>
                      <a:endParaRPr lang="en-IN" sz="3200" dirty="0">
                        <a:effectLst/>
                      </a:endParaRPr>
                    </a:p>
                    <a:p>
                      <a:pPr marL="215900" marR="0" algn="just">
                        <a:buNone/>
                      </a:pPr>
                      <a:r>
                        <a:rPr lang="en-GB" sz="2000" dirty="0">
                          <a:effectLst/>
                        </a:rPr>
                        <a:t>how to converse with local auto/ bus drivers, civilians, etc.</a:t>
                      </a:r>
                      <a:endParaRPr lang="en-IN" sz="3200" dirty="0">
                        <a:effectLst/>
                      </a:endParaRPr>
                    </a:p>
                    <a:p>
                      <a:pPr marL="0" marR="0" algn="just">
                        <a:buNone/>
                      </a:pPr>
                      <a:r>
                        <a:rPr lang="en-GB" sz="2000" dirty="0">
                          <a:effectLst/>
                        </a:rPr>
                        <a:t> </a:t>
                      </a:r>
                      <a:endParaRPr lang="en-IN" sz="32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1160198424"/>
                  </a:ext>
                </a:extLst>
              </a:tr>
            </a:tbl>
          </a:graphicData>
        </a:graphic>
      </p:graphicFrame>
    </p:spTree>
    <p:extLst>
      <p:ext uri="{BB962C8B-B14F-4D97-AF65-F5344CB8AC3E}">
        <p14:creationId xmlns:p14="http://schemas.microsoft.com/office/powerpoint/2010/main" val="343202480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0A9C27EA-46E3-2E1F-DE7A-7468758A402D}"/>
            </a:ext>
          </a:extLst>
        </p:cNvPr>
        <p:cNvGrpSpPr/>
        <p:nvPr/>
      </p:nvGrpSpPr>
      <p:grpSpPr>
        <a:xfrm>
          <a:off x="0" y="0"/>
          <a:ext cx="0" cy="0"/>
          <a:chOff x="0" y="0"/>
          <a:chExt cx="0" cy="0"/>
        </a:xfrm>
      </p:grpSpPr>
      <p:sp>
        <p:nvSpPr>
          <p:cNvPr id="4" name="Google Shape;369;p35">
            <a:extLst>
              <a:ext uri="{FF2B5EF4-FFF2-40B4-BE49-F238E27FC236}">
                <a16:creationId xmlns:a16="http://schemas.microsoft.com/office/drawing/2014/main" id="{008E1B11-2DE5-E752-C153-116386F14DA1}"/>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endParaRPr lang="en-IN" sz="3200" b="1" dirty="0">
              <a:solidFill>
                <a:schemeClr val="lt1"/>
              </a:solidFill>
              <a:latin typeface="Arial" panose="020B0604020202020204" pitchFamily="34" charset="0"/>
              <a:ea typeface="Raleway"/>
              <a:cs typeface="Arial" panose="020B0604020202020204" pitchFamily="34" charset="0"/>
              <a:sym typeface="Raleway"/>
            </a:endParaRPr>
          </a:p>
          <a:p>
            <a:pPr algn="ctr"/>
            <a:r>
              <a:rPr lang="en-US" sz="3200" b="1" dirty="0">
                <a:solidFill>
                  <a:schemeClr val="lt1"/>
                </a:solidFill>
                <a:latin typeface="Arial" panose="020B0604020202020204" pitchFamily="34" charset="0"/>
                <a:cs typeface="Arial" panose="020B0604020202020204" pitchFamily="34" charset="0"/>
              </a:rPr>
              <a:t>Day-Wise Activities</a:t>
            </a:r>
            <a:endParaRPr lang="en-IN" sz="3200" b="1" dirty="0">
              <a:solidFill>
                <a:schemeClr val="lt1"/>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701FC1C7-A1D5-BC86-BCD9-D319FC2206BB}"/>
              </a:ext>
            </a:extLst>
          </p:cNvPr>
          <p:cNvGraphicFramePr>
            <a:graphicFrameLocks noGrp="1"/>
          </p:cNvGraphicFramePr>
          <p:nvPr>
            <p:extLst>
              <p:ext uri="{D42A27DB-BD31-4B8C-83A1-F6EECF244321}">
                <p14:modId xmlns:p14="http://schemas.microsoft.com/office/powerpoint/2010/main" val="4186321051"/>
              </p:ext>
            </p:extLst>
          </p:nvPr>
        </p:nvGraphicFramePr>
        <p:xfrm>
          <a:off x="611560" y="1988840"/>
          <a:ext cx="7992887" cy="4413737"/>
        </p:xfrm>
        <a:graphic>
          <a:graphicData uri="http://schemas.openxmlformats.org/drawingml/2006/table">
            <a:tbl>
              <a:tblPr firstRow="1" firstCol="1" bandRow="1">
                <a:tableStyleId>{5C22544A-7EE6-4342-B048-85BDC9FD1C3A}</a:tableStyleId>
              </a:tblPr>
              <a:tblGrid>
                <a:gridCol w="953012">
                  <a:extLst>
                    <a:ext uri="{9D8B030D-6E8A-4147-A177-3AD203B41FA5}">
                      <a16:colId xmlns:a16="http://schemas.microsoft.com/office/drawing/2014/main" val="2732563936"/>
                    </a:ext>
                  </a:extLst>
                </a:gridCol>
                <a:gridCol w="2712759">
                  <a:extLst>
                    <a:ext uri="{9D8B030D-6E8A-4147-A177-3AD203B41FA5}">
                      <a16:colId xmlns:a16="http://schemas.microsoft.com/office/drawing/2014/main" val="2110349250"/>
                    </a:ext>
                  </a:extLst>
                </a:gridCol>
                <a:gridCol w="4327116">
                  <a:extLst>
                    <a:ext uri="{9D8B030D-6E8A-4147-A177-3AD203B41FA5}">
                      <a16:colId xmlns:a16="http://schemas.microsoft.com/office/drawing/2014/main" val="2933910015"/>
                    </a:ext>
                  </a:extLst>
                </a:gridCol>
              </a:tblGrid>
              <a:tr h="399318">
                <a:tc>
                  <a:txBody>
                    <a:bodyPr/>
                    <a:lstStyle/>
                    <a:p>
                      <a:pPr marL="0" marR="0" algn="ctr">
                        <a:buNone/>
                      </a:pPr>
                      <a:r>
                        <a:rPr lang="en-GB" sz="2000">
                          <a:effectLst/>
                        </a:rPr>
                        <a:t>Day</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ctr">
                        <a:buNone/>
                      </a:pPr>
                      <a:r>
                        <a:rPr lang="en-GB" sz="2000">
                          <a:effectLst/>
                        </a:rPr>
                        <a:t>Activities</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ctr">
                        <a:buNone/>
                      </a:pPr>
                      <a:r>
                        <a:rPr lang="en-GB" sz="2000">
                          <a:effectLst/>
                        </a:rPr>
                        <a:t>Suggestive Pedagogy</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3681198305"/>
                  </a:ext>
                </a:extLst>
              </a:tr>
              <a:tr h="2795219">
                <a:tc>
                  <a:txBody>
                    <a:bodyPr/>
                    <a:lstStyle/>
                    <a:p>
                      <a:pPr marL="0" marR="0" algn="ctr">
                        <a:buNone/>
                      </a:pPr>
                      <a:r>
                        <a:rPr lang="en-GB" sz="2000">
                          <a:effectLst/>
                        </a:rPr>
                        <a:t> </a:t>
                      </a:r>
                      <a:endParaRPr lang="en-IN" sz="3200">
                        <a:effectLst/>
                      </a:endParaRPr>
                    </a:p>
                    <a:p>
                      <a:pPr marL="0" marR="0" algn="ctr">
                        <a:buNone/>
                      </a:pPr>
                      <a:r>
                        <a:rPr lang="en-GB" sz="2000">
                          <a:effectLst/>
                        </a:rPr>
                        <a:t>Day 3</a:t>
                      </a:r>
                      <a:endParaRPr lang="en-IN" sz="3200">
                        <a:effectLst/>
                      </a:endParaRPr>
                    </a:p>
                    <a:p>
                      <a:pPr marL="0" marR="0" algn="ctr">
                        <a:buNone/>
                      </a:pPr>
                      <a:r>
                        <a:rPr lang="en-GB" sz="2000">
                          <a:effectLst/>
                        </a:rPr>
                        <a:t> </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just">
                        <a:buNone/>
                      </a:pPr>
                      <a:r>
                        <a:rPr lang="en-GB" sz="2000">
                          <a:effectLst/>
                        </a:rPr>
                        <a:t>Art (Music/ Dance/ Painting)</a:t>
                      </a:r>
                      <a:endParaRPr lang="en-IN" sz="3200">
                        <a:effectLst/>
                      </a:endParaRPr>
                    </a:p>
                    <a:p>
                      <a:pPr marL="0" marR="0" algn="just">
                        <a:buNone/>
                      </a:pPr>
                      <a:r>
                        <a:rPr lang="en-GB" sz="2000">
                          <a:effectLst/>
                        </a:rPr>
                        <a:t> </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2000" dirty="0">
                          <a:effectLst/>
                        </a:rPr>
                        <a:t>Sing Along by singing various patriotic songs, etc in different languages, names of unique instruments, usage of Song Sheets, dance steps/ local painting styles/ objects/ artefacts through videos, or by inviting a resource person for a talk, etc from local community.</a:t>
                      </a:r>
                      <a:endParaRPr lang="en-IN" sz="3200" dirty="0">
                        <a:effectLst/>
                      </a:endParaRPr>
                    </a:p>
                    <a:p>
                      <a:pPr marL="0" marR="0" algn="just">
                        <a:buNone/>
                      </a:pPr>
                      <a:r>
                        <a:rPr lang="en-GB" sz="2000" dirty="0">
                          <a:effectLst/>
                        </a:rPr>
                        <a:t> </a:t>
                      </a:r>
                      <a:endParaRPr lang="en-IN" sz="32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1492476331"/>
                  </a:ext>
                </a:extLst>
              </a:tr>
              <a:tr h="1197951">
                <a:tc>
                  <a:txBody>
                    <a:bodyPr/>
                    <a:lstStyle/>
                    <a:p>
                      <a:pPr marL="0" marR="0" algn="ctr">
                        <a:buNone/>
                      </a:pPr>
                      <a:r>
                        <a:rPr lang="en-GB" sz="2000">
                          <a:effectLst/>
                        </a:rPr>
                        <a:t> </a:t>
                      </a:r>
                      <a:endParaRPr lang="en-IN" sz="3200">
                        <a:effectLst/>
                      </a:endParaRPr>
                    </a:p>
                    <a:p>
                      <a:pPr marL="0" marR="0" algn="ctr">
                        <a:buNone/>
                      </a:pPr>
                      <a:r>
                        <a:rPr lang="en-GB" sz="2000">
                          <a:effectLst/>
                        </a:rPr>
                        <a:t>Day 4</a:t>
                      </a:r>
                      <a:endParaRPr lang="en-IN" sz="3200">
                        <a:effectLst/>
                      </a:endParaRPr>
                    </a:p>
                    <a:p>
                      <a:pPr marL="0" marR="0" algn="ctr">
                        <a:buNone/>
                      </a:pPr>
                      <a:r>
                        <a:rPr lang="en-GB" sz="2000">
                          <a:effectLst/>
                        </a:rPr>
                        <a:t> </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158750" algn="just">
                        <a:buNone/>
                      </a:pPr>
                      <a:r>
                        <a:rPr lang="en-GB" sz="2000">
                          <a:effectLst/>
                        </a:rPr>
                        <a:t>Local Cuisines (name of spices/ vegetables/ fruits)</a:t>
                      </a:r>
                      <a:endParaRPr lang="en-IN" sz="32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2000" dirty="0">
                          <a:effectLst/>
                        </a:rPr>
                        <a:t>Traditional items/ dishes can be prepared by students with the help of teachers.</a:t>
                      </a:r>
                      <a:endParaRPr lang="en-IN" sz="3200" dirty="0">
                        <a:effectLst/>
                      </a:endParaRPr>
                    </a:p>
                    <a:p>
                      <a:pPr marL="0" marR="0" algn="just">
                        <a:buNone/>
                      </a:pPr>
                      <a:r>
                        <a:rPr lang="en-GB" sz="2000" dirty="0">
                          <a:effectLst/>
                        </a:rPr>
                        <a:t> </a:t>
                      </a:r>
                      <a:endParaRPr lang="en-IN" sz="32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2865921798"/>
                  </a:ext>
                </a:extLst>
              </a:tr>
            </a:tbl>
          </a:graphicData>
        </a:graphic>
      </p:graphicFrame>
    </p:spTree>
    <p:extLst>
      <p:ext uri="{BB962C8B-B14F-4D97-AF65-F5344CB8AC3E}">
        <p14:creationId xmlns:p14="http://schemas.microsoft.com/office/powerpoint/2010/main" val="71422181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3C201410-1354-3173-FC98-B51E35DACF45}"/>
            </a:ext>
          </a:extLst>
        </p:cNvPr>
        <p:cNvGrpSpPr/>
        <p:nvPr/>
      </p:nvGrpSpPr>
      <p:grpSpPr>
        <a:xfrm>
          <a:off x="0" y="0"/>
          <a:ext cx="0" cy="0"/>
          <a:chOff x="0" y="0"/>
          <a:chExt cx="0" cy="0"/>
        </a:xfrm>
      </p:grpSpPr>
      <p:sp>
        <p:nvSpPr>
          <p:cNvPr id="4" name="Google Shape;369;p35">
            <a:extLst>
              <a:ext uri="{FF2B5EF4-FFF2-40B4-BE49-F238E27FC236}">
                <a16:creationId xmlns:a16="http://schemas.microsoft.com/office/drawing/2014/main" id="{29F5E391-D568-9F63-B7E4-ACC2D9E51FCF}"/>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US" sz="3200" b="1" dirty="0">
                <a:solidFill>
                  <a:schemeClr val="lt1"/>
                </a:solidFill>
                <a:latin typeface="Arial" panose="020B0604020202020204" pitchFamily="34" charset="0"/>
                <a:cs typeface="Arial" panose="020B0604020202020204" pitchFamily="34" charset="0"/>
              </a:rPr>
              <a:t>Day-Wise Activities</a:t>
            </a:r>
            <a:endParaRPr lang="en-IN" sz="3200" b="1" dirty="0">
              <a:solidFill>
                <a:schemeClr val="lt1"/>
              </a:solidFill>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8D7007E5-EC58-10DA-EE04-5BE433D02E9B}"/>
              </a:ext>
            </a:extLst>
          </p:cNvPr>
          <p:cNvGraphicFramePr>
            <a:graphicFrameLocks noGrp="1"/>
          </p:cNvGraphicFramePr>
          <p:nvPr>
            <p:extLst>
              <p:ext uri="{D42A27DB-BD31-4B8C-83A1-F6EECF244321}">
                <p14:modId xmlns:p14="http://schemas.microsoft.com/office/powerpoint/2010/main" val="2334994388"/>
              </p:ext>
            </p:extLst>
          </p:nvPr>
        </p:nvGraphicFramePr>
        <p:xfrm>
          <a:off x="539552" y="1700808"/>
          <a:ext cx="7992888" cy="5120640"/>
        </p:xfrm>
        <a:graphic>
          <a:graphicData uri="http://schemas.openxmlformats.org/drawingml/2006/table">
            <a:tbl>
              <a:tblPr firstRow="1" firstCol="1" bandRow="1">
                <a:tableStyleId>{5C22544A-7EE6-4342-B048-85BDC9FD1C3A}</a:tableStyleId>
              </a:tblPr>
              <a:tblGrid>
                <a:gridCol w="953012">
                  <a:extLst>
                    <a:ext uri="{9D8B030D-6E8A-4147-A177-3AD203B41FA5}">
                      <a16:colId xmlns:a16="http://schemas.microsoft.com/office/drawing/2014/main" val="2183216059"/>
                    </a:ext>
                  </a:extLst>
                </a:gridCol>
                <a:gridCol w="2503372">
                  <a:extLst>
                    <a:ext uri="{9D8B030D-6E8A-4147-A177-3AD203B41FA5}">
                      <a16:colId xmlns:a16="http://schemas.microsoft.com/office/drawing/2014/main" val="1761627578"/>
                    </a:ext>
                  </a:extLst>
                </a:gridCol>
                <a:gridCol w="4536504">
                  <a:extLst>
                    <a:ext uri="{9D8B030D-6E8A-4147-A177-3AD203B41FA5}">
                      <a16:colId xmlns:a16="http://schemas.microsoft.com/office/drawing/2014/main" val="303799009"/>
                    </a:ext>
                  </a:extLst>
                </a:gridCol>
              </a:tblGrid>
              <a:tr h="187221">
                <a:tc>
                  <a:txBody>
                    <a:bodyPr/>
                    <a:lstStyle/>
                    <a:p>
                      <a:pPr marL="0" marR="0" algn="ctr">
                        <a:buNone/>
                      </a:pPr>
                      <a:r>
                        <a:rPr lang="en-GB" sz="1400">
                          <a:effectLst/>
                        </a:rPr>
                        <a:t>Day</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ctr">
                        <a:buNone/>
                      </a:pPr>
                      <a:r>
                        <a:rPr lang="en-GB" sz="1400">
                          <a:effectLst/>
                        </a:rPr>
                        <a:t>Activities</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ctr">
                        <a:buNone/>
                      </a:pPr>
                      <a:r>
                        <a:rPr lang="en-GB" sz="1400">
                          <a:effectLst/>
                        </a:rPr>
                        <a:t>Suggestive Pedagogy</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2154133916"/>
                  </a:ext>
                </a:extLst>
              </a:tr>
              <a:tr h="3182753">
                <a:tc>
                  <a:txBody>
                    <a:bodyPr/>
                    <a:lstStyle/>
                    <a:p>
                      <a:pPr marL="0" marR="0" algn="ctr">
                        <a:buNone/>
                      </a:pPr>
                      <a:r>
                        <a:rPr lang="en-GB" sz="1400">
                          <a:effectLst/>
                        </a:rPr>
                        <a:t> </a:t>
                      </a:r>
                      <a:endParaRPr lang="en-IN" sz="2000">
                        <a:effectLst/>
                      </a:endParaRPr>
                    </a:p>
                    <a:p>
                      <a:pPr marL="0" marR="0" algn="ctr">
                        <a:buNone/>
                      </a:pPr>
                      <a:r>
                        <a:rPr lang="en-GB" sz="1400">
                          <a:effectLst/>
                        </a:rPr>
                        <a:t>Day 5</a:t>
                      </a:r>
                      <a:endParaRPr lang="en-IN" sz="2000">
                        <a:effectLst/>
                      </a:endParaRPr>
                    </a:p>
                    <a:p>
                      <a:pPr marL="0" marR="0" algn="ctr">
                        <a:buNone/>
                      </a:pPr>
                      <a:r>
                        <a:rPr lang="en-GB" sz="1400">
                          <a:effectLst/>
                        </a:rPr>
                        <a:t> </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158750" algn="just">
                        <a:buNone/>
                      </a:pPr>
                      <a:r>
                        <a:rPr lang="en-GB" sz="1400">
                          <a:effectLst/>
                        </a:rPr>
                        <a:t>Culture appreciation, Development of listening skills; Awareness about the local heroes from Armed forces/ freedom fighters/ artists/ eminent people, etc.</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1400" dirty="0">
                          <a:effectLst/>
                        </a:rPr>
                        <a:t>A/V tools, </a:t>
                      </a:r>
                      <a:endParaRPr lang="en-IN" sz="2000" dirty="0">
                        <a:effectLst/>
                      </a:endParaRPr>
                    </a:p>
                    <a:p>
                      <a:pPr marL="215900" marR="0" algn="just">
                        <a:buNone/>
                      </a:pPr>
                      <a:r>
                        <a:rPr lang="en-GB" sz="1400" dirty="0">
                          <a:effectLst/>
                        </a:rPr>
                        <a:t> </a:t>
                      </a:r>
                      <a:endParaRPr lang="en-IN" sz="2000" dirty="0">
                        <a:effectLst/>
                      </a:endParaRPr>
                    </a:p>
                    <a:p>
                      <a:pPr marL="215900" marR="0" algn="just">
                        <a:buNone/>
                      </a:pPr>
                      <a:r>
                        <a:rPr lang="en-GB" sz="1400" dirty="0">
                          <a:effectLst/>
                        </a:rPr>
                        <a:t>Watching of short children/social film in the concerned language with sub titles in Hindi/ English/ known language </a:t>
                      </a:r>
                      <a:endParaRPr lang="en-IN" sz="2000" dirty="0">
                        <a:effectLst/>
                      </a:endParaRPr>
                    </a:p>
                    <a:p>
                      <a:pPr marL="215900" marR="0" algn="just">
                        <a:buNone/>
                      </a:pPr>
                      <a:r>
                        <a:rPr lang="en-GB" sz="1400" dirty="0">
                          <a:effectLst/>
                        </a:rPr>
                        <a:t> </a:t>
                      </a:r>
                      <a:endParaRPr lang="en-IN" sz="2000" dirty="0">
                        <a:effectLst/>
                      </a:endParaRPr>
                    </a:p>
                    <a:p>
                      <a:pPr marL="215900" marR="0" algn="just">
                        <a:buNone/>
                      </a:pPr>
                      <a:r>
                        <a:rPr lang="en-GB" sz="1400" dirty="0">
                          <a:effectLst/>
                        </a:rPr>
                        <a:t>Puppetry/ </a:t>
                      </a:r>
                      <a:r>
                        <a:rPr lang="en-GB" sz="1400" dirty="0" err="1">
                          <a:effectLst/>
                        </a:rPr>
                        <a:t>nukkad</a:t>
                      </a:r>
                      <a:r>
                        <a:rPr lang="en-GB" sz="1400" dirty="0">
                          <a:effectLst/>
                        </a:rPr>
                        <a:t> </a:t>
                      </a:r>
                      <a:r>
                        <a:rPr lang="en-GB" sz="1400" dirty="0" err="1">
                          <a:effectLst/>
                        </a:rPr>
                        <a:t>natak</a:t>
                      </a:r>
                      <a:r>
                        <a:rPr lang="en-GB" sz="1400" dirty="0">
                          <a:effectLst/>
                        </a:rPr>
                        <a:t> etc</a:t>
                      </a:r>
                      <a:endParaRPr lang="en-IN" sz="2000" dirty="0">
                        <a:effectLst/>
                      </a:endParaRPr>
                    </a:p>
                    <a:p>
                      <a:pPr marL="215900" marR="0" algn="just">
                        <a:buNone/>
                      </a:pPr>
                      <a:r>
                        <a:rPr lang="en-GB" sz="1400" dirty="0">
                          <a:effectLst/>
                        </a:rPr>
                        <a:t> </a:t>
                      </a:r>
                      <a:endParaRPr lang="en-IN" sz="2000" dirty="0">
                        <a:effectLst/>
                      </a:endParaRPr>
                    </a:p>
                    <a:p>
                      <a:pPr marL="215900" marR="0" algn="just">
                        <a:buNone/>
                      </a:pPr>
                      <a:r>
                        <a:rPr lang="en-GB" sz="1400" dirty="0">
                          <a:effectLst/>
                        </a:rPr>
                        <a:t>Short story telling </a:t>
                      </a:r>
                      <a:r>
                        <a:rPr lang="en-GB" sz="1400" dirty="0" err="1">
                          <a:effectLst/>
                        </a:rPr>
                        <a:t>eg</a:t>
                      </a:r>
                      <a:r>
                        <a:rPr lang="en-GB" sz="1400" dirty="0">
                          <a:effectLst/>
                        </a:rPr>
                        <a:t>: patriotic anecdotes from various military/ armed forces operations viz. Operation </a:t>
                      </a:r>
                      <a:r>
                        <a:rPr lang="en-GB" sz="1400" dirty="0" err="1">
                          <a:effectLst/>
                        </a:rPr>
                        <a:t>Sindoor</a:t>
                      </a:r>
                      <a:r>
                        <a:rPr lang="en-GB" sz="1400" dirty="0">
                          <a:effectLst/>
                        </a:rPr>
                        <a:t>, Operation Vijaya, etc.  Role of Indian Armed Forces in maintaining territorial integrity and shaping the idea of Indian as a nation. The best 3 stories could be read out by the winner students in the morning assembly to create a collective memory.</a:t>
                      </a:r>
                      <a:endParaRPr lang="en-IN" sz="2000" dirty="0">
                        <a:effectLst/>
                      </a:endParaRPr>
                    </a:p>
                    <a:p>
                      <a:pPr marL="0" marR="0" algn="just">
                        <a:buNone/>
                      </a:pPr>
                      <a:r>
                        <a:rPr lang="en-GB" sz="1400" dirty="0">
                          <a:effectLst/>
                        </a:rPr>
                        <a:t> </a:t>
                      </a:r>
                      <a:endParaRPr lang="en-IN" sz="20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659311827"/>
                  </a:ext>
                </a:extLst>
              </a:tr>
              <a:tr h="748883">
                <a:tc>
                  <a:txBody>
                    <a:bodyPr/>
                    <a:lstStyle/>
                    <a:p>
                      <a:pPr marL="0" marR="0" algn="ctr">
                        <a:buNone/>
                      </a:pPr>
                      <a:r>
                        <a:rPr lang="en-GB" sz="1400">
                          <a:effectLst/>
                        </a:rPr>
                        <a:t> </a:t>
                      </a:r>
                      <a:endParaRPr lang="en-IN" sz="2000">
                        <a:effectLst/>
                      </a:endParaRPr>
                    </a:p>
                    <a:p>
                      <a:pPr marL="0" marR="0" algn="ctr">
                        <a:buNone/>
                      </a:pPr>
                      <a:r>
                        <a:rPr lang="en-GB" sz="1400">
                          <a:effectLst/>
                        </a:rPr>
                        <a:t>Day 6</a:t>
                      </a:r>
                      <a:endParaRPr lang="en-IN" sz="2000">
                        <a:effectLst/>
                      </a:endParaRPr>
                    </a:p>
                    <a:p>
                      <a:pPr marL="0" marR="0" algn="ctr">
                        <a:buNone/>
                      </a:pPr>
                      <a:r>
                        <a:rPr lang="en-GB" sz="1400">
                          <a:effectLst/>
                        </a:rPr>
                        <a:t> </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158750" algn="just">
                        <a:buNone/>
                      </a:pPr>
                      <a:r>
                        <a:rPr lang="en-GB" sz="1400">
                          <a:effectLst/>
                        </a:rPr>
                        <a:t>Knowledge of History, Geography by knowing the names of Rivers/ Mountains/ Historical Monuments, etc.</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1400" dirty="0">
                          <a:effectLst/>
                        </a:rPr>
                        <a:t>Usage of Physical maps in Atlas, A/V resource material, etc.</a:t>
                      </a:r>
                      <a:endParaRPr lang="en-IN" sz="2000" dirty="0">
                        <a:effectLst/>
                      </a:endParaRPr>
                    </a:p>
                    <a:p>
                      <a:pPr marL="0" marR="0" algn="just">
                        <a:buNone/>
                      </a:pPr>
                      <a:r>
                        <a:rPr lang="en-GB" sz="1400" dirty="0">
                          <a:effectLst/>
                        </a:rPr>
                        <a:t> </a:t>
                      </a:r>
                      <a:endParaRPr lang="en-IN" sz="2000" dirty="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extLst>
                  <a:ext uri="{0D108BD9-81ED-4DB2-BD59-A6C34878D82A}">
                    <a16:rowId xmlns:a16="http://schemas.microsoft.com/office/drawing/2014/main" val="113435072"/>
                  </a:ext>
                </a:extLst>
              </a:tr>
              <a:tr h="561663">
                <a:tc>
                  <a:txBody>
                    <a:bodyPr/>
                    <a:lstStyle/>
                    <a:p>
                      <a:pPr marL="0" marR="0" algn="ctr">
                        <a:buNone/>
                      </a:pPr>
                      <a:r>
                        <a:rPr lang="en-GB" sz="1400">
                          <a:effectLst/>
                        </a:rPr>
                        <a:t> </a:t>
                      </a:r>
                      <a:endParaRPr lang="en-IN" sz="2000">
                        <a:effectLst/>
                      </a:endParaRPr>
                    </a:p>
                    <a:p>
                      <a:pPr marL="0" marR="0" algn="ctr">
                        <a:buNone/>
                      </a:pPr>
                      <a:r>
                        <a:rPr lang="en-GB" sz="1400">
                          <a:effectLst/>
                        </a:rPr>
                        <a:t>Day 7</a:t>
                      </a:r>
                      <a:endParaRPr lang="en-IN" sz="2000">
                        <a:effectLst/>
                      </a:endParaRPr>
                    </a:p>
                    <a:p>
                      <a:pPr marL="0" marR="0" algn="ctr">
                        <a:buNone/>
                      </a:pPr>
                      <a:r>
                        <a:rPr lang="en-GB" sz="1400">
                          <a:effectLst/>
                        </a:rPr>
                        <a:t> </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0" marR="0" algn="just">
                        <a:buNone/>
                      </a:pPr>
                      <a:r>
                        <a:rPr lang="en-GB" sz="1400">
                          <a:effectLst/>
                        </a:rPr>
                        <a:t> </a:t>
                      </a:r>
                      <a:endParaRPr lang="en-IN" sz="2000">
                        <a:effectLst/>
                      </a:endParaRPr>
                    </a:p>
                    <a:p>
                      <a:pPr marL="0" marR="0" algn="just">
                        <a:buNone/>
                      </a:pPr>
                      <a:r>
                        <a:rPr lang="en-GB" sz="1400">
                          <a:effectLst/>
                        </a:rPr>
                        <a:t>Motivation and Closure </a:t>
                      </a:r>
                      <a:endParaRPr lang="en-IN" sz="2000">
                        <a:effectLst/>
                        <a:latin typeface="Times New Roman" panose="02020603050405020304" pitchFamily="18" charset="0"/>
                        <a:ea typeface="Calibri" panose="020F0502020204030204" pitchFamily="34" charset="0"/>
                        <a:cs typeface="Mangal" panose="00000400000000000000" pitchFamily="2"/>
                      </a:endParaRPr>
                    </a:p>
                  </a:txBody>
                  <a:tcPr marL="68580" marR="68580" marT="0" marB="0"/>
                </a:tc>
                <a:tc>
                  <a:txBody>
                    <a:bodyPr/>
                    <a:lstStyle/>
                    <a:p>
                      <a:pPr marL="215900" marR="0" algn="just">
                        <a:buNone/>
                      </a:pPr>
                      <a:r>
                        <a:rPr lang="en-GB" sz="1400" dirty="0">
                          <a:effectLst/>
                        </a:rPr>
                        <a:t>Performance by children before parents, quiz and certificate distribution</a:t>
                      </a:r>
                    </a:p>
                  </a:txBody>
                  <a:tcPr marL="68580" marR="68580" marT="0" marB="0"/>
                </a:tc>
                <a:extLst>
                  <a:ext uri="{0D108BD9-81ED-4DB2-BD59-A6C34878D82A}">
                    <a16:rowId xmlns:a16="http://schemas.microsoft.com/office/drawing/2014/main" val="719357321"/>
                  </a:ext>
                </a:extLst>
              </a:tr>
            </a:tbl>
          </a:graphicData>
        </a:graphic>
      </p:graphicFrame>
    </p:spTree>
    <p:extLst>
      <p:ext uri="{BB962C8B-B14F-4D97-AF65-F5344CB8AC3E}">
        <p14:creationId xmlns:p14="http://schemas.microsoft.com/office/powerpoint/2010/main" val="427285087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666743FB-A4E2-E28B-BDA6-FD8C066FC6D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2143B61-A794-A879-DD25-6D8672258080}"/>
              </a:ext>
            </a:extLst>
          </p:cNvPr>
          <p:cNvSpPr>
            <a:spLocks noGrp="1"/>
          </p:cNvSpPr>
          <p:nvPr>
            <p:ph type="subTitle" idx="1"/>
          </p:nvPr>
        </p:nvSpPr>
        <p:spPr>
          <a:xfrm>
            <a:off x="467544" y="1772816"/>
            <a:ext cx="8033546" cy="4752528"/>
          </a:xfrm>
        </p:spPr>
        <p:txBody>
          <a:bodyPr>
            <a:noAutofit/>
          </a:bodyPr>
          <a:lstStyle/>
          <a:p>
            <a:pPr marL="285750" marR="0" indent="-285750" algn="just">
              <a:buFont typeface="Arial" panose="020B0604020202020204" pitchFamily="34" charset="0"/>
              <a:buChar char="•"/>
            </a:pPr>
            <a:r>
              <a:rPr lang="en-GB" sz="2800" dirty="0">
                <a:solidFill>
                  <a:srgbClr val="000000"/>
                </a:solidFill>
                <a:latin typeface="Arial" panose="020B0604020202020204" pitchFamily="34" charset="0"/>
                <a:ea typeface="Calibri" panose="020F0502020204030204" pitchFamily="34" charset="0"/>
              </a:rPr>
              <a:t>The students and teachers across the country will learn another Indian language of a different linguistic family.</a:t>
            </a:r>
            <a:endParaRPr lang="en-IN" sz="2800" dirty="0">
              <a:solidFill>
                <a:srgbClr val="000000"/>
              </a:solidFill>
              <a:latin typeface="Arial" panose="020B0604020202020204" pitchFamily="34" charset="0"/>
              <a:ea typeface="Calibri" panose="020F0502020204030204" pitchFamily="34" charset="0"/>
            </a:endParaRPr>
          </a:p>
          <a:p>
            <a:pPr marL="0" marR="0" algn="just">
              <a:buNone/>
            </a:pPr>
            <a:endParaRPr lang="en-GB" sz="1600" dirty="0">
              <a:solidFill>
                <a:srgbClr val="000000"/>
              </a:solidFill>
              <a:latin typeface="Arial" panose="020B0604020202020204" pitchFamily="34" charset="0"/>
              <a:ea typeface="Calibri" panose="020F0502020204030204" pitchFamily="34" charset="0"/>
            </a:endParaRPr>
          </a:p>
          <a:p>
            <a:pPr marL="285750" marR="0" indent="-285750" algn="just">
              <a:buFont typeface="Arial" panose="020B0604020202020204" pitchFamily="34" charset="0"/>
              <a:buChar char="•"/>
            </a:pPr>
            <a:r>
              <a:rPr lang="en-GB" sz="2800" dirty="0">
                <a:solidFill>
                  <a:srgbClr val="000000"/>
                </a:solidFill>
                <a:latin typeface="Arial" panose="020B0604020202020204" pitchFamily="34" charset="0"/>
                <a:ea typeface="Calibri" panose="020F0502020204030204" pitchFamily="34" charset="0"/>
              </a:rPr>
              <a:t>A powerful message of affinity and unity through languages will go across the country.</a:t>
            </a:r>
            <a:endParaRPr lang="en-IN" sz="2800" dirty="0">
              <a:solidFill>
                <a:srgbClr val="000000"/>
              </a:solidFill>
              <a:latin typeface="Arial" panose="020B0604020202020204" pitchFamily="34" charset="0"/>
              <a:ea typeface="Calibri" panose="020F0502020204030204" pitchFamily="34" charset="0"/>
            </a:endParaRPr>
          </a:p>
          <a:p>
            <a:pPr marL="0" marR="0" algn="just">
              <a:buNone/>
            </a:pPr>
            <a:endParaRPr lang="en-IN" sz="1600" dirty="0">
              <a:solidFill>
                <a:srgbClr val="000000"/>
              </a:solidFill>
              <a:latin typeface="Arial" panose="020B0604020202020204" pitchFamily="34" charset="0"/>
              <a:ea typeface="Calibri" panose="020F0502020204030204" pitchFamily="34" charset="0"/>
            </a:endParaRPr>
          </a:p>
          <a:p>
            <a:pPr marL="285750" marR="0" indent="-285750" algn="just">
              <a:buFont typeface="Arial" panose="020B0604020202020204" pitchFamily="34" charset="0"/>
              <a:buChar char="•"/>
            </a:pPr>
            <a:r>
              <a:rPr lang="en-GB" sz="2800" dirty="0">
                <a:solidFill>
                  <a:srgbClr val="000000"/>
                </a:solidFill>
                <a:latin typeface="Arial" panose="020B0604020202020204" pitchFamily="34" charset="0"/>
                <a:ea typeface="Calibri" panose="020F0502020204030204" pitchFamily="34" charset="0"/>
              </a:rPr>
              <a:t>The Summer Camp is a transformative step in strengthening India’s linguistic heritage and fostering multilingual citizens. </a:t>
            </a:r>
            <a:endParaRPr lang="en-IN" sz="2800" dirty="0">
              <a:solidFill>
                <a:srgbClr val="000000"/>
              </a:solidFill>
              <a:latin typeface="Arial" panose="020B0604020202020204" pitchFamily="34" charset="0"/>
              <a:ea typeface="Calibri" panose="020F0502020204030204" pitchFamily="34" charset="0"/>
            </a:endParaRPr>
          </a:p>
        </p:txBody>
      </p:sp>
      <p:sp>
        <p:nvSpPr>
          <p:cNvPr id="4" name="Google Shape;369;p35">
            <a:extLst>
              <a:ext uri="{FF2B5EF4-FFF2-40B4-BE49-F238E27FC236}">
                <a16:creationId xmlns:a16="http://schemas.microsoft.com/office/drawing/2014/main" id="{E5B4F9DE-F49A-F2C0-A5B9-5C8D92903771}"/>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a:t>
            </a:r>
          </a:p>
          <a:p>
            <a:pPr algn="ctr"/>
            <a:r>
              <a:rPr lang="en" sz="3200" b="1" dirty="0">
                <a:solidFill>
                  <a:schemeClr val="lt1"/>
                </a:solidFill>
                <a:latin typeface="Arial" panose="020B0604020202020204" pitchFamily="34" charset="0"/>
                <a:cs typeface="Arial" panose="020B0604020202020204" pitchFamily="34" charset="0"/>
                <a:sym typeface="Raleway"/>
              </a:rPr>
              <a:t>Outcome</a:t>
            </a:r>
            <a:endParaRPr lang="en-IN" sz="3200" b="1" dirty="0">
              <a:solidFill>
                <a:schemeClr val="l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266947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36912"/>
            <a:ext cx="8243918" cy="1470025"/>
          </a:xfrm>
        </p:spPr>
        <p:txBody>
          <a:bodyPr/>
          <a:lstStyle/>
          <a:p>
            <a:r>
              <a:rPr lang="en-US" b="1" dirty="0"/>
              <a:t>Thanks</a:t>
            </a:r>
          </a:p>
        </p:txBody>
      </p:sp>
    </p:spTree>
    <p:extLst>
      <p:ext uri="{BB962C8B-B14F-4D97-AF65-F5344CB8AC3E}">
        <p14:creationId xmlns:p14="http://schemas.microsoft.com/office/powerpoint/2010/main" val="10554405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1844824"/>
            <a:ext cx="7858180" cy="3368416"/>
          </a:xfrm>
        </p:spPr>
        <p:txBody>
          <a:bodyPr>
            <a:noAutofit/>
          </a:bodyPr>
          <a:lstStyle/>
          <a:p>
            <a:pPr algn="just">
              <a:buFont typeface="Wingdings" pitchFamily="2" charset="2"/>
              <a:buChar char="q"/>
            </a:pPr>
            <a:r>
              <a:rPr lang="en-US" sz="2400" b="1" dirty="0">
                <a:solidFill>
                  <a:schemeClr val="tx1"/>
                </a:solidFill>
                <a:latin typeface="Arial" panose="020B0604020202020204" pitchFamily="34" charset="0"/>
                <a:cs typeface="Arial" panose="020B0604020202020204" pitchFamily="34" charset="0"/>
              </a:rPr>
              <a:t> </a:t>
            </a: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National Education Policy 2020 fosters multilingualism by celebrating the linguistic diversity of India and leverages the power of languages for improved pedagogy, cognition and learning outcomes. </a:t>
            </a:r>
          </a:p>
          <a:p>
            <a:pPr algn="just">
              <a:buFont typeface="Wingdings" pitchFamily="2" charset="2"/>
              <a:buChar char="q"/>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Awareness of different languages, developed at a young age, is key to a life-long appreciation of other languages. </a:t>
            </a:r>
          </a:p>
          <a:p>
            <a:pPr algn="just">
              <a:buFont typeface="Wingdings" pitchFamily="2" charset="2"/>
              <a:buChar char="q"/>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Academic institutions are critical players in the overall manifestation of multilingualism. </a:t>
            </a:r>
            <a:endParaRPr lang="en-IN"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Google Shape;369;p35">
            <a:extLst>
              <a:ext uri="{FF2B5EF4-FFF2-40B4-BE49-F238E27FC236}">
                <a16:creationId xmlns:a16="http://schemas.microsoft.com/office/drawing/2014/main" id="{765346D7-A3CE-57A1-C2B7-6A497769AFEC}"/>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a:t>
            </a:r>
          </a:p>
          <a:p>
            <a:pPr algn="ctr"/>
            <a:r>
              <a:rPr lang="en" sz="3200" b="1" dirty="0">
                <a:solidFill>
                  <a:schemeClr val="lt1"/>
                </a:solidFill>
                <a:latin typeface="Arial" panose="020B0604020202020204" pitchFamily="34" charset="0"/>
                <a:ea typeface="Raleway"/>
                <a:cs typeface="Arial" panose="020B0604020202020204" pitchFamily="34" charset="0"/>
                <a:sym typeface="Raleway"/>
              </a:rPr>
              <a:t>Introduction</a:t>
            </a:r>
          </a:p>
        </p:txBody>
      </p:sp>
    </p:spTree>
    <p:extLst>
      <p:ext uri="{BB962C8B-B14F-4D97-AF65-F5344CB8AC3E}">
        <p14:creationId xmlns:p14="http://schemas.microsoft.com/office/powerpoint/2010/main" val="254835404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A48F986C-F463-7FD4-C078-6929E927E99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CBE2A46-39BE-2174-E2E0-4BBE33746C3D}"/>
              </a:ext>
            </a:extLst>
          </p:cNvPr>
          <p:cNvSpPr>
            <a:spLocks noGrp="1"/>
          </p:cNvSpPr>
          <p:nvPr>
            <p:ph type="subTitle" idx="1"/>
          </p:nvPr>
        </p:nvSpPr>
        <p:spPr>
          <a:xfrm>
            <a:off x="642910" y="1844824"/>
            <a:ext cx="7858180" cy="4608512"/>
          </a:xfrm>
        </p:spPr>
        <p:txBody>
          <a:bodyPr>
            <a:noAutofit/>
          </a:bodyPr>
          <a:lstStyle/>
          <a:p>
            <a:pPr algn="just">
              <a:buFont typeface="Wingdings" pitchFamily="2" charset="2"/>
              <a:buChar char="q"/>
            </a:pPr>
            <a:r>
              <a:rPr lang="en-IN" sz="2400" dirty="0">
                <a:solidFill>
                  <a:srgbClr val="000000"/>
                </a:solidFill>
                <a:effectLst/>
                <a:latin typeface="Arial" panose="020B0604020202020204" pitchFamily="34" charset="0"/>
                <a:ea typeface="Calibri" panose="020F0502020204030204" pitchFamily="34" charset="0"/>
              </a:rPr>
              <a:t> </a:t>
            </a:r>
            <a:r>
              <a:rPr lang="en-IN" dirty="0">
                <a:solidFill>
                  <a:srgbClr val="000000"/>
                </a:solidFill>
                <a:effectLst/>
                <a:latin typeface="Arial" panose="020B0604020202020204" pitchFamily="34" charset="0"/>
                <a:ea typeface="Calibri" panose="020F0502020204030204" pitchFamily="34" charset="0"/>
              </a:rPr>
              <a:t> </a:t>
            </a:r>
            <a:r>
              <a:rPr lang="en-GB" sz="2400" dirty="0">
                <a:solidFill>
                  <a:srgbClr val="000000"/>
                </a:solidFill>
                <a:latin typeface="Arial" panose="020B0604020202020204" pitchFamily="34" charset="0"/>
                <a:ea typeface="Calibri" panose="020F0502020204030204" pitchFamily="34" charset="0"/>
              </a:rPr>
              <a:t>To promote students to learn one more Indian Language of their choice</a:t>
            </a:r>
            <a:endParaRPr lang="en-IN" sz="2400" dirty="0">
              <a:solidFill>
                <a:srgbClr val="000000"/>
              </a:solidFill>
              <a:latin typeface="Arial" panose="020B0604020202020204" pitchFamily="34" charset="0"/>
              <a:ea typeface="Calibri" panose="020F0502020204030204" pitchFamily="34" charset="0"/>
            </a:endParaRPr>
          </a:p>
          <a:p>
            <a:pPr algn="just">
              <a:buFont typeface="Wingdings" pitchFamily="2" charset="2"/>
              <a:buChar char="q"/>
            </a:pPr>
            <a:r>
              <a:rPr lang="en-GB" sz="2400" dirty="0">
                <a:solidFill>
                  <a:srgbClr val="000000"/>
                </a:solidFill>
                <a:latin typeface="Arial" panose="020B0604020202020204" pitchFamily="34" charset="0"/>
                <a:ea typeface="Calibri" panose="020F0502020204030204" pitchFamily="34" charset="0"/>
              </a:rPr>
              <a:t> To promote multilingualism among school students in a joyful and engaging manner</a:t>
            </a:r>
          </a:p>
          <a:p>
            <a:pPr algn="just">
              <a:buFont typeface="Wingdings" pitchFamily="2" charset="2"/>
              <a:buChar char="q"/>
            </a:pPr>
            <a:r>
              <a:rPr lang="en-GB" sz="2400" dirty="0">
                <a:solidFill>
                  <a:srgbClr val="000000"/>
                </a:solidFill>
                <a:latin typeface="Arial" panose="020B0604020202020204" pitchFamily="34" charset="0"/>
                <a:ea typeface="Calibri" panose="020F0502020204030204" pitchFamily="34" charset="0"/>
              </a:rPr>
              <a:t> To help students experience the linguistic and cultural unity of Indian languages.</a:t>
            </a:r>
            <a:endParaRPr lang="en-IN" sz="2400" dirty="0">
              <a:solidFill>
                <a:srgbClr val="000000"/>
              </a:solidFill>
              <a:latin typeface="Arial" panose="020B0604020202020204" pitchFamily="34" charset="0"/>
              <a:ea typeface="Calibri" panose="020F0502020204030204" pitchFamily="34" charset="0"/>
            </a:endParaRPr>
          </a:p>
          <a:p>
            <a:pPr algn="just">
              <a:buFont typeface="Wingdings" pitchFamily="2" charset="2"/>
              <a:buChar char="q"/>
            </a:pPr>
            <a:r>
              <a:rPr lang="en-IN" sz="2400" dirty="0">
                <a:solidFill>
                  <a:srgbClr val="000000"/>
                </a:solidFill>
                <a:latin typeface="Arial" panose="020B0604020202020204" pitchFamily="34" charset="0"/>
                <a:ea typeface="Calibri" panose="020F0502020204030204" pitchFamily="34" charset="0"/>
              </a:rPr>
              <a:t> </a:t>
            </a:r>
            <a:r>
              <a:rPr lang="en-GB" sz="2400" dirty="0">
                <a:solidFill>
                  <a:srgbClr val="000000"/>
                </a:solidFill>
                <a:latin typeface="Arial" panose="020B0604020202020204" pitchFamily="34" charset="0"/>
                <a:ea typeface="Calibri" panose="020F0502020204030204" pitchFamily="34" charset="0"/>
              </a:rPr>
              <a:t>To enable students to acquire basic conversational skills in an Indian language of their choice other than their mother tongue </a:t>
            </a:r>
            <a:endParaRPr lang="en-IN" sz="2400" dirty="0">
              <a:solidFill>
                <a:srgbClr val="000000"/>
              </a:solidFill>
              <a:latin typeface="Arial" panose="020B0604020202020204" pitchFamily="34" charset="0"/>
              <a:ea typeface="Calibri" panose="020F0502020204030204" pitchFamily="34" charset="0"/>
            </a:endParaRPr>
          </a:p>
          <a:p>
            <a:pPr algn="just">
              <a:buFont typeface="Wingdings" pitchFamily="2" charset="2"/>
              <a:buChar char="q"/>
            </a:pPr>
            <a:r>
              <a:rPr lang="en-IN" sz="2400" dirty="0">
                <a:solidFill>
                  <a:srgbClr val="000000"/>
                </a:solidFill>
                <a:latin typeface="Arial" panose="020B0604020202020204" pitchFamily="34" charset="0"/>
                <a:ea typeface="Calibri" panose="020F0502020204030204" pitchFamily="34" charset="0"/>
              </a:rPr>
              <a:t> </a:t>
            </a:r>
            <a:r>
              <a:rPr lang="en-GB" sz="2400" dirty="0">
                <a:solidFill>
                  <a:srgbClr val="000000"/>
                </a:solidFill>
                <a:latin typeface="Arial" panose="020B0604020202020204" pitchFamily="34" charset="0"/>
                <a:ea typeface="Calibri" panose="020F0502020204030204" pitchFamily="34" charset="0"/>
              </a:rPr>
              <a:t>To foster mutual respect, cultural appreciation, and national integration through language learning.</a:t>
            </a:r>
            <a:endParaRPr lang="en-IN" sz="2400" dirty="0">
              <a:solidFill>
                <a:srgbClr val="000000"/>
              </a:solidFill>
              <a:latin typeface="Arial" panose="020B0604020202020204" pitchFamily="34" charset="0"/>
              <a:ea typeface="Calibri" panose="020F0502020204030204" pitchFamily="34" charset="0"/>
            </a:endParaRPr>
          </a:p>
        </p:txBody>
      </p:sp>
      <p:sp>
        <p:nvSpPr>
          <p:cNvPr id="4" name="Google Shape;369;p35">
            <a:extLst>
              <a:ext uri="{FF2B5EF4-FFF2-40B4-BE49-F238E27FC236}">
                <a16:creationId xmlns:a16="http://schemas.microsoft.com/office/drawing/2014/main" id="{F40B88A6-798F-D48C-BB24-1D542AA08187}"/>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Objectives</a:t>
            </a:r>
          </a:p>
        </p:txBody>
      </p:sp>
    </p:spTree>
    <p:extLst>
      <p:ext uri="{BB962C8B-B14F-4D97-AF65-F5344CB8AC3E}">
        <p14:creationId xmlns:p14="http://schemas.microsoft.com/office/powerpoint/2010/main" val="23621775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8D85738C-39EA-010E-862F-0327D911439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773F27D-5129-DEA9-DEF6-1B783EB2508D}"/>
              </a:ext>
            </a:extLst>
          </p:cNvPr>
          <p:cNvSpPr>
            <a:spLocks noGrp="1"/>
          </p:cNvSpPr>
          <p:nvPr>
            <p:ph type="subTitle" idx="1"/>
          </p:nvPr>
        </p:nvSpPr>
        <p:spPr>
          <a:xfrm>
            <a:off x="642910" y="1844824"/>
            <a:ext cx="7858180" cy="3744416"/>
          </a:xfrm>
        </p:spPr>
        <p:txBody>
          <a:bodyPr>
            <a:noAutofit/>
          </a:bodyPr>
          <a:lstStyle/>
          <a:p>
            <a:pPr algn="just">
              <a:buFont typeface="Wingdings" pitchFamily="2" charset="2"/>
              <a:buChar char="q"/>
            </a:pPr>
            <a:r>
              <a:rPr lang="en-IN" sz="2800" dirty="0">
                <a:solidFill>
                  <a:srgbClr val="000000"/>
                </a:solidFill>
                <a:effectLst/>
                <a:latin typeface="Arial" panose="020B0604020202020204" pitchFamily="34" charset="0"/>
                <a:ea typeface="Calibri" panose="020F0502020204030204" pitchFamily="34" charset="0"/>
              </a:rPr>
              <a:t> </a:t>
            </a:r>
            <a:r>
              <a:rPr lang="en-GB" dirty="0">
                <a:solidFill>
                  <a:srgbClr val="000000"/>
                </a:solidFill>
                <a:latin typeface="Arial" panose="020B0604020202020204" pitchFamily="34" charset="0"/>
                <a:ea typeface="Calibri" panose="020F0502020204030204" pitchFamily="34" charset="0"/>
              </a:rPr>
              <a:t>Knowledge of many Indian languages, language spoken in other States in particular, would help the students in the future job market anywhere in India. “</a:t>
            </a:r>
            <a:r>
              <a:rPr lang="en-GB" b="1" u="sng" dirty="0">
                <a:solidFill>
                  <a:srgbClr val="000000"/>
                </a:solidFill>
                <a:latin typeface="Arial" panose="020B0604020202020204" pitchFamily="34" charset="0"/>
                <a:ea typeface="Calibri" panose="020F0502020204030204" pitchFamily="34" charset="0"/>
              </a:rPr>
              <a:t>Learn One More Indian Language</a:t>
            </a:r>
            <a:r>
              <a:rPr lang="en-GB" dirty="0">
                <a:solidFill>
                  <a:srgbClr val="000000"/>
                </a:solidFill>
                <a:latin typeface="Arial" panose="020B0604020202020204" pitchFamily="34" charset="0"/>
                <a:ea typeface="Calibri" panose="020F0502020204030204" pitchFamily="34" charset="0"/>
              </a:rPr>
              <a:t>” is the need of the hour, nationwide</a:t>
            </a:r>
            <a:endParaRPr lang="en-IN" dirty="0">
              <a:solidFill>
                <a:srgbClr val="000000"/>
              </a:solidFill>
              <a:latin typeface="Arial" panose="020B0604020202020204" pitchFamily="34" charset="0"/>
              <a:ea typeface="Calibri" panose="020F0502020204030204" pitchFamily="34" charset="0"/>
            </a:endParaRPr>
          </a:p>
        </p:txBody>
      </p:sp>
      <p:sp>
        <p:nvSpPr>
          <p:cNvPr id="4" name="Google Shape;369;p35">
            <a:extLst>
              <a:ext uri="{FF2B5EF4-FFF2-40B4-BE49-F238E27FC236}">
                <a16:creationId xmlns:a16="http://schemas.microsoft.com/office/drawing/2014/main" id="{9DBD758A-5252-115A-9A76-E89310D7684E}"/>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 sz="3200" b="1" dirty="0">
                <a:solidFill>
                  <a:schemeClr val="lt1"/>
                </a:solidFill>
                <a:latin typeface="Arial" panose="020B0604020202020204" pitchFamily="34" charset="0"/>
                <a:ea typeface="Raleway"/>
                <a:cs typeface="Arial" panose="020B0604020202020204" pitchFamily="34" charset="0"/>
                <a:sym typeface="Raleway"/>
              </a:rPr>
              <a:t>Focus</a:t>
            </a:r>
          </a:p>
        </p:txBody>
      </p:sp>
    </p:spTree>
    <p:extLst>
      <p:ext uri="{BB962C8B-B14F-4D97-AF65-F5344CB8AC3E}">
        <p14:creationId xmlns:p14="http://schemas.microsoft.com/office/powerpoint/2010/main" val="25105654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9E40ABC7-FFF3-9F93-E346-37C36AC9C31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D177016-1B1D-2214-BCD6-F15B7C9AE45B}"/>
              </a:ext>
            </a:extLst>
          </p:cNvPr>
          <p:cNvSpPr>
            <a:spLocks noGrp="1"/>
          </p:cNvSpPr>
          <p:nvPr>
            <p:ph type="subTitle" idx="1"/>
          </p:nvPr>
        </p:nvSpPr>
        <p:spPr>
          <a:xfrm>
            <a:off x="642910" y="2060848"/>
            <a:ext cx="7858180" cy="3168352"/>
          </a:xfrm>
        </p:spPr>
        <p:txBody>
          <a:bodyPr>
            <a:noAutofit/>
          </a:bodyPr>
          <a:lstStyle/>
          <a:p>
            <a:pPr algn="just">
              <a:buFont typeface="Wingdings" pitchFamily="2" charset="2"/>
              <a:buChar char="q"/>
            </a:pPr>
            <a:r>
              <a:rPr lang="en-IN" sz="2800" dirty="0">
                <a:solidFill>
                  <a:srgbClr val="000000"/>
                </a:solidFill>
                <a:effectLst/>
                <a:latin typeface="Arial" panose="020B0604020202020204" pitchFamily="34" charset="0"/>
                <a:ea typeface="Calibri" panose="020F0502020204030204" pitchFamily="34" charset="0"/>
              </a:rPr>
              <a:t> Bhartiya Bhasha Summer Camps (BBSC) are being organized during the summer vacation in all schools. </a:t>
            </a:r>
          </a:p>
          <a:p>
            <a:pPr algn="just">
              <a:buFont typeface="Wingdings" pitchFamily="2" charset="2"/>
              <a:buChar char="q"/>
            </a:pPr>
            <a:r>
              <a:rPr lang="en-IN" sz="2800" dirty="0">
                <a:solidFill>
                  <a:srgbClr val="000000"/>
                </a:solidFill>
                <a:latin typeface="Arial" panose="020B0604020202020204" pitchFamily="34" charset="0"/>
                <a:ea typeface="Calibri" panose="020F0502020204030204" pitchFamily="34" charset="0"/>
              </a:rPr>
              <a:t> </a:t>
            </a:r>
            <a:r>
              <a:rPr lang="en-IN" sz="2800" dirty="0">
                <a:solidFill>
                  <a:srgbClr val="000000"/>
                </a:solidFill>
                <a:effectLst/>
                <a:latin typeface="Arial" panose="020B0604020202020204" pitchFamily="34" charset="0"/>
                <a:ea typeface="Calibri" panose="020F0502020204030204" pitchFamily="34" charset="0"/>
              </a:rPr>
              <a:t>The timing of the camp may vary with local requirements and academic calendar. </a:t>
            </a:r>
            <a:endParaRPr lang="en-IN" sz="2800" dirty="0">
              <a:effectLst/>
              <a:latin typeface="Times New Roman" panose="02020603050405020304" pitchFamily="18" charset="0"/>
              <a:ea typeface="Calibri" panose="020F0502020204030204" pitchFamily="34" charset="0"/>
            </a:endParaRPr>
          </a:p>
        </p:txBody>
      </p:sp>
      <p:sp>
        <p:nvSpPr>
          <p:cNvPr id="4" name="Google Shape;369;p35">
            <a:extLst>
              <a:ext uri="{FF2B5EF4-FFF2-40B4-BE49-F238E27FC236}">
                <a16:creationId xmlns:a16="http://schemas.microsoft.com/office/drawing/2014/main" id="{BFE942D6-D6C1-6566-3092-61C3B7466EF1}"/>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 sz="3200" b="1" dirty="0">
                <a:solidFill>
                  <a:schemeClr val="lt1"/>
                </a:solidFill>
                <a:latin typeface="Arial" panose="020B0604020202020204" pitchFamily="34" charset="0"/>
                <a:ea typeface="Raleway"/>
                <a:cs typeface="Arial" panose="020B0604020202020204" pitchFamily="34" charset="0"/>
                <a:sym typeface="Raleway"/>
              </a:rPr>
              <a:t>Location and Timings</a:t>
            </a:r>
          </a:p>
        </p:txBody>
      </p:sp>
    </p:spTree>
    <p:extLst>
      <p:ext uri="{BB962C8B-B14F-4D97-AF65-F5344CB8AC3E}">
        <p14:creationId xmlns:p14="http://schemas.microsoft.com/office/powerpoint/2010/main" val="217917120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48FC444F-FA79-74B6-C494-F5AC00E9615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FD7F8C7-DF45-C046-F5C7-48F57B0456A4}"/>
              </a:ext>
            </a:extLst>
          </p:cNvPr>
          <p:cNvSpPr>
            <a:spLocks noGrp="1"/>
          </p:cNvSpPr>
          <p:nvPr>
            <p:ph type="subTitle" idx="1"/>
          </p:nvPr>
        </p:nvSpPr>
        <p:spPr>
          <a:xfrm>
            <a:off x="642910" y="1844824"/>
            <a:ext cx="7858180" cy="4536504"/>
          </a:xfrm>
        </p:spPr>
        <p:txBody>
          <a:bodyPr>
            <a:noAutofit/>
          </a:bodyPr>
          <a:lstStyle/>
          <a:p>
            <a:pPr algn="just">
              <a:buFont typeface="Wingdings" pitchFamily="2" charset="2"/>
              <a:buChar char="q"/>
            </a:pPr>
            <a:r>
              <a:rPr lang="en-IN" sz="3600" dirty="0">
                <a:solidFill>
                  <a:srgbClr val="000000"/>
                </a:solidFill>
                <a:effectLst/>
                <a:latin typeface="Arial" panose="020B0604020202020204" pitchFamily="34" charset="0"/>
                <a:ea typeface="Calibri" panose="020F0502020204030204" pitchFamily="34" charset="0"/>
              </a:rPr>
              <a:t> </a:t>
            </a:r>
            <a:r>
              <a:rPr lang="en-IN" sz="2800" dirty="0">
                <a:solidFill>
                  <a:srgbClr val="000000"/>
                </a:solidFill>
                <a:effectLst/>
                <a:latin typeface="Arial" panose="020B0604020202020204" pitchFamily="34" charset="0"/>
                <a:ea typeface="Calibri" panose="020F0502020204030204" pitchFamily="34" charset="0"/>
              </a:rPr>
              <a:t>NCERT is the nodal organisation and technical partner for providing resource materials for the Summer Camps. </a:t>
            </a:r>
          </a:p>
          <a:p>
            <a:pPr algn="just">
              <a:buFont typeface="Wingdings" pitchFamily="2" charset="2"/>
              <a:buChar char="q"/>
            </a:pPr>
            <a:r>
              <a:rPr lang="en-IN" sz="2800" dirty="0">
                <a:solidFill>
                  <a:srgbClr val="000000"/>
                </a:solidFill>
                <a:latin typeface="Arial" panose="020B0604020202020204" pitchFamily="34" charset="0"/>
                <a:ea typeface="Calibri" panose="020F0502020204030204" pitchFamily="34" charset="0"/>
              </a:rPr>
              <a:t> </a:t>
            </a:r>
            <a:r>
              <a:rPr lang="en-IN" sz="2800" dirty="0">
                <a:solidFill>
                  <a:srgbClr val="000000"/>
                </a:solidFill>
                <a:effectLst/>
                <a:latin typeface="Arial" panose="020B0604020202020204" pitchFamily="34" charset="0"/>
                <a:ea typeface="Calibri" panose="020F0502020204030204" pitchFamily="34" charset="0"/>
              </a:rPr>
              <a:t>The State Education Department </a:t>
            </a:r>
            <a:r>
              <a:rPr lang="en-IN" sz="2800" dirty="0" err="1">
                <a:solidFill>
                  <a:srgbClr val="000000"/>
                </a:solidFill>
                <a:effectLst/>
                <a:latin typeface="Arial" panose="020B0604020202020204" pitchFamily="34" charset="0"/>
                <a:ea typeface="Calibri" panose="020F0502020204030204" pitchFamily="34" charset="0"/>
              </a:rPr>
              <a:t>alongwith</a:t>
            </a:r>
            <a:r>
              <a:rPr lang="en-IN" sz="2800" dirty="0">
                <a:solidFill>
                  <a:srgbClr val="000000"/>
                </a:solidFill>
                <a:effectLst/>
                <a:latin typeface="Arial" panose="020B0604020202020204" pitchFamily="34" charset="0"/>
                <a:ea typeface="Calibri" panose="020F0502020204030204" pitchFamily="34" charset="0"/>
              </a:rPr>
              <a:t> SCERTs and DIETs shall be the coordinating agencies at state and district level, respectively.</a:t>
            </a:r>
          </a:p>
          <a:p>
            <a:pPr algn="just">
              <a:buFont typeface="Wingdings" pitchFamily="2" charset="2"/>
              <a:buChar char="q"/>
            </a:pPr>
            <a:r>
              <a:rPr lang="en-IN" sz="2800" dirty="0">
                <a:solidFill>
                  <a:srgbClr val="000000"/>
                </a:solidFill>
                <a:latin typeface="Arial" panose="020B0604020202020204" pitchFamily="34" charset="0"/>
                <a:ea typeface="Calibri" panose="020F0502020204030204" pitchFamily="34" charset="0"/>
              </a:rPr>
              <a:t>  </a:t>
            </a:r>
            <a:r>
              <a:rPr lang="en-GB" sz="2800" dirty="0">
                <a:solidFill>
                  <a:srgbClr val="000000"/>
                </a:solidFill>
                <a:latin typeface="Arial" panose="020B0604020202020204" pitchFamily="34" charset="0"/>
                <a:ea typeface="Calibri" panose="020F0502020204030204" pitchFamily="34" charset="0"/>
              </a:rPr>
              <a:t>The supervision, monitoring and data collection / compilation for CBSE schools (including KVs, NVs, etc) shall be undertaken by CBSE.</a:t>
            </a:r>
            <a:endParaRPr lang="en-IN" sz="2800" dirty="0">
              <a:solidFill>
                <a:srgbClr val="000000"/>
              </a:solidFill>
              <a:latin typeface="Arial" panose="020B0604020202020204" pitchFamily="34" charset="0"/>
              <a:ea typeface="Calibri" panose="020F0502020204030204" pitchFamily="34" charset="0"/>
            </a:endParaRPr>
          </a:p>
          <a:p>
            <a:pPr algn="just"/>
            <a:endParaRPr lang="en-IN" sz="2400" dirty="0">
              <a:solidFill>
                <a:srgbClr val="000000"/>
              </a:solidFill>
              <a:effectLst/>
              <a:latin typeface="Arial" panose="020B0604020202020204" pitchFamily="34" charset="0"/>
              <a:ea typeface="Calibri" panose="020F0502020204030204" pitchFamily="34" charset="0"/>
            </a:endParaRPr>
          </a:p>
        </p:txBody>
      </p:sp>
      <p:sp>
        <p:nvSpPr>
          <p:cNvPr id="4" name="Google Shape;369;p35">
            <a:extLst>
              <a:ext uri="{FF2B5EF4-FFF2-40B4-BE49-F238E27FC236}">
                <a16:creationId xmlns:a16="http://schemas.microsoft.com/office/drawing/2014/main" id="{C7ADAA87-3966-EB95-9947-1D7958149234}"/>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 sz="3200" b="1" dirty="0">
                <a:solidFill>
                  <a:schemeClr val="lt1"/>
                </a:solidFill>
                <a:latin typeface="Arial" panose="020B0604020202020204" pitchFamily="34" charset="0"/>
                <a:ea typeface="Raleway"/>
                <a:cs typeface="Arial" panose="020B0604020202020204" pitchFamily="34" charset="0"/>
                <a:sym typeface="Raleway"/>
              </a:rPr>
              <a:t>Nodal Agencies</a:t>
            </a:r>
          </a:p>
        </p:txBody>
      </p:sp>
    </p:spTree>
    <p:extLst>
      <p:ext uri="{BB962C8B-B14F-4D97-AF65-F5344CB8AC3E}">
        <p14:creationId xmlns:p14="http://schemas.microsoft.com/office/powerpoint/2010/main" val="405542370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EAA25EDC-8A83-65B4-E8D2-2A8A9E60464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2C23D0C-2245-6BE1-0B50-841CBED69AFB}"/>
              </a:ext>
            </a:extLst>
          </p:cNvPr>
          <p:cNvSpPr>
            <a:spLocks noGrp="1"/>
          </p:cNvSpPr>
          <p:nvPr>
            <p:ph type="subTitle" idx="1"/>
          </p:nvPr>
        </p:nvSpPr>
        <p:spPr>
          <a:xfrm>
            <a:off x="642910" y="1844824"/>
            <a:ext cx="7858180" cy="4752528"/>
          </a:xfrm>
        </p:spPr>
        <p:txBody>
          <a:bodyPr>
            <a:noAutofit/>
          </a:bodyPr>
          <a:lstStyle/>
          <a:p>
            <a:pPr algn="just">
              <a:buFont typeface="Wingdings" pitchFamily="2" charset="2"/>
              <a:buChar char="q"/>
            </a:pPr>
            <a:r>
              <a:rPr lang="en-IN" sz="2800" dirty="0">
                <a:solidFill>
                  <a:srgbClr val="000000"/>
                </a:solidFill>
                <a:effectLst/>
                <a:latin typeface="Arial" panose="020B0604020202020204" pitchFamily="34" charset="0"/>
                <a:ea typeface="Calibri" panose="020F0502020204030204" pitchFamily="34" charset="0"/>
              </a:rPr>
              <a:t> </a:t>
            </a:r>
            <a:r>
              <a:rPr lang="en-IN" sz="2400" dirty="0">
                <a:solidFill>
                  <a:srgbClr val="000000"/>
                </a:solidFill>
                <a:effectLst/>
                <a:latin typeface="Arial" panose="020B0604020202020204" pitchFamily="34" charset="0"/>
                <a:ea typeface="Calibri" panose="020F0502020204030204" pitchFamily="34" charset="0"/>
              </a:rPr>
              <a:t>The Summer Camps have been designed to expose children at a young age to different languages in a fun and engaging manner. For learning basic communication skills, the Summer Camp may be organised for </a:t>
            </a:r>
            <a:r>
              <a:rPr lang="en-IN" sz="2400" b="1" dirty="0">
                <a:solidFill>
                  <a:srgbClr val="000000"/>
                </a:solidFill>
                <a:effectLst/>
                <a:latin typeface="Arial" panose="020B0604020202020204" pitchFamily="34" charset="0"/>
                <a:ea typeface="Calibri" panose="020F0502020204030204" pitchFamily="34" charset="0"/>
              </a:rPr>
              <a:t>28 hours in tota</a:t>
            </a:r>
            <a:r>
              <a:rPr lang="en-IN" sz="2400" dirty="0">
                <a:solidFill>
                  <a:srgbClr val="000000"/>
                </a:solidFill>
                <a:effectLst/>
                <a:latin typeface="Arial" panose="020B0604020202020204" pitchFamily="34" charset="0"/>
                <a:ea typeface="Calibri" panose="020F0502020204030204" pitchFamily="34" charset="0"/>
              </a:rPr>
              <a:t>l, in physical mode, with a participation of </a:t>
            </a:r>
            <a:r>
              <a:rPr lang="en-IN" sz="2400" b="1" dirty="0">
                <a:solidFill>
                  <a:srgbClr val="000000"/>
                </a:solidFill>
                <a:effectLst/>
                <a:latin typeface="Arial" panose="020B0604020202020204" pitchFamily="34" charset="0"/>
                <a:ea typeface="Calibri" panose="020F0502020204030204" pitchFamily="34" charset="0"/>
              </a:rPr>
              <a:t>at least 75-100 students in each school</a:t>
            </a:r>
            <a:r>
              <a:rPr lang="en-IN" sz="2400" dirty="0">
                <a:solidFill>
                  <a:srgbClr val="000000"/>
                </a:solidFill>
                <a:effectLst/>
                <a:latin typeface="Arial" panose="020B0604020202020204" pitchFamily="34" charset="0"/>
                <a:ea typeface="Calibri" panose="020F0502020204030204" pitchFamily="34" charset="0"/>
              </a:rPr>
              <a:t>. </a:t>
            </a:r>
          </a:p>
          <a:p>
            <a:pPr algn="just"/>
            <a:endParaRPr lang="en-IN" sz="2400" dirty="0">
              <a:solidFill>
                <a:srgbClr val="000000"/>
              </a:solidFill>
              <a:effectLst/>
              <a:latin typeface="Arial" panose="020B0604020202020204" pitchFamily="34" charset="0"/>
              <a:ea typeface="Calibri" panose="020F0502020204030204" pitchFamily="34" charset="0"/>
            </a:endParaRPr>
          </a:p>
          <a:p>
            <a:pPr algn="just">
              <a:buFont typeface="Wingdings" pitchFamily="2" charset="2"/>
              <a:buChar char="q"/>
            </a:pPr>
            <a:r>
              <a:rPr lang="en-IN" sz="2400" dirty="0">
                <a:solidFill>
                  <a:srgbClr val="000000"/>
                </a:solidFill>
                <a:effectLst/>
                <a:latin typeface="Arial" panose="020B0604020202020204" pitchFamily="34" charset="0"/>
                <a:ea typeface="Calibri" panose="020F0502020204030204" pitchFamily="34" charset="0"/>
              </a:rPr>
              <a:t> The Summer Camp would focus on self‑introduction, vocabulary building, real-life conversation practices, culture appreciation, reinforcement and confidence-building, etc. </a:t>
            </a:r>
          </a:p>
        </p:txBody>
      </p:sp>
      <p:sp>
        <p:nvSpPr>
          <p:cNvPr id="4" name="Google Shape;369;p35">
            <a:extLst>
              <a:ext uri="{FF2B5EF4-FFF2-40B4-BE49-F238E27FC236}">
                <a16:creationId xmlns:a16="http://schemas.microsoft.com/office/drawing/2014/main" id="{434217E0-29DB-AA5F-CE96-1E65A16FA1A3}"/>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 sz="3200" b="1" dirty="0">
                <a:solidFill>
                  <a:schemeClr val="lt1"/>
                </a:solidFill>
                <a:latin typeface="Arial" panose="020B0604020202020204" pitchFamily="34" charset="0"/>
                <a:ea typeface="Raleway"/>
                <a:cs typeface="Arial" panose="020B0604020202020204" pitchFamily="34" charset="0"/>
                <a:sym typeface="Raleway"/>
              </a:rPr>
              <a:t>Duration and </a:t>
            </a:r>
            <a:r>
              <a:rPr lang="en-US" sz="3200" b="1" dirty="0">
                <a:solidFill>
                  <a:schemeClr val="lt1"/>
                </a:solidFill>
                <a:latin typeface="Arial" panose="020B0604020202020204" pitchFamily="34" charset="0"/>
                <a:ea typeface="Raleway"/>
                <a:cs typeface="Arial" panose="020B0604020202020204" pitchFamily="34" charset="0"/>
                <a:sym typeface="Raleway"/>
              </a:rPr>
              <a:t>Participation</a:t>
            </a:r>
            <a:r>
              <a:rPr lang="en" sz="3200" b="1" dirty="0">
                <a:solidFill>
                  <a:schemeClr val="lt1"/>
                </a:solidFill>
                <a:latin typeface="Arial" panose="020B0604020202020204" pitchFamily="34" charset="0"/>
                <a:ea typeface="Raleway"/>
                <a:cs typeface="Arial" panose="020B0604020202020204" pitchFamily="34" charset="0"/>
                <a:sym typeface="Raleway"/>
              </a:rPr>
              <a:t> </a:t>
            </a:r>
          </a:p>
        </p:txBody>
      </p:sp>
    </p:spTree>
    <p:extLst>
      <p:ext uri="{BB962C8B-B14F-4D97-AF65-F5344CB8AC3E}">
        <p14:creationId xmlns:p14="http://schemas.microsoft.com/office/powerpoint/2010/main" val="357246454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76E10E98-08FD-C359-FF52-98DFCEC82FE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B2F307C-14E4-1DDF-2182-C49AD1A3E523}"/>
              </a:ext>
            </a:extLst>
          </p:cNvPr>
          <p:cNvSpPr>
            <a:spLocks noGrp="1"/>
          </p:cNvSpPr>
          <p:nvPr>
            <p:ph type="subTitle" idx="1"/>
          </p:nvPr>
        </p:nvSpPr>
        <p:spPr>
          <a:xfrm>
            <a:off x="642910" y="2060848"/>
            <a:ext cx="7858180" cy="2808312"/>
          </a:xfrm>
        </p:spPr>
        <p:txBody>
          <a:bodyPr>
            <a:noAutofit/>
          </a:bodyPr>
          <a:lstStyle/>
          <a:p>
            <a:pPr algn="just">
              <a:buFont typeface="Wingdings" pitchFamily="2" charset="2"/>
              <a:buChar char="q"/>
            </a:pPr>
            <a:r>
              <a:rPr lang="en-IN" sz="2800" dirty="0">
                <a:solidFill>
                  <a:srgbClr val="000000"/>
                </a:solidFill>
                <a:effectLst/>
                <a:latin typeface="Arial" panose="020B0604020202020204" pitchFamily="34" charset="0"/>
                <a:ea typeface="Calibri" panose="020F0502020204030204" pitchFamily="34" charset="0"/>
              </a:rPr>
              <a:t>  Detailed guidelines on </a:t>
            </a:r>
            <a:r>
              <a:rPr lang="en-IN" sz="2800" i="1" dirty="0" err="1">
                <a:solidFill>
                  <a:srgbClr val="000000"/>
                </a:solidFill>
                <a:effectLst/>
                <a:latin typeface="Arial" panose="020B0604020202020204" pitchFamily="34" charset="0"/>
                <a:ea typeface="Calibri" panose="020F0502020204030204" pitchFamily="34" charset="0"/>
              </a:rPr>
              <a:t>Bharatiya</a:t>
            </a:r>
            <a:r>
              <a:rPr lang="en-IN" sz="2800" i="1" dirty="0">
                <a:solidFill>
                  <a:srgbClr val="000000"/>
                </a:solidFill>
                <a:effectLst/>
                <a:latin typeface="Arial" panose="020B0604020202020204" pitchFamily="34" charset="0"/>
                <a:ea typeface="Calibri" panose="020F0502020204030204" pitchFamily="34" charset="0"/>
              </a:rPr>
              <a:t> Bhasha</a:t>
            </a:r>
            <a:r>
              <a:rPr lang="en-IN" sz="2800" dirty="0">
                <a:solidFill>
                  <a:srgbClr val="000000"/>
                </a:solidFill>
                <a:effectLst/>
                <a:latin typeface="Arial" panose="020B0604020202020204" pitchFamily="34" charset="0"/>
                <a:ea typeface="Calibri" panose="020F0502020204030204" pitchFamily="34" charset="0"/>
              </a:rPr>
              <a:t> Summer Camps are given in CBSE Circular No.Acad-28/2025 dated 17.05.2025.</a:t>
            </a:r>
            <a:r>
              <a:rPr lang="en-IN" sz="2000" dirty="0">
                <a:solidFill>
                  <a:srgbClr val="000000"/>
                </a:solidFill>
                <a:effectLst/>
                <a:latin typeface="Arial" panose="020B0604020202020204" pitchFamily="34" charset="0"/>
                <a:ea typeface="Calibri" panose="020F0502020204030204" pitchFamily="34" charset="0"/>
              </a:rPr>
              <a:t>  </a:t>
            </a:r>
            <a:endParaRPr lang="en-IN" sz="2000" dirty="0">
              <a:effectLst/>
              <a:latin typeface="Times New Roman" panose="02020603050405020304" pitchFamily="18" charset="0"/>
              <a:ea typeface="Calibri" panose="020F0502020204030204" pitchFamily="34" charset="0"/>
            </a:endParaRPr>
          </a:p>
          <a:p>
            <a:pPr algn="just">
              <a:buFont typeface="Wingdings" pitchFamily="2" charset="2"/>
              <a:buChar char="q"/>
            </a:pPr>
            <a:endParaRPr lang="en-IN" sz="2000" dirty="0">
              <a:solidFill>
                <a:srgbClr val="000000"/>
              </a:solidFill>
              <a:effectLst/>
              <a:latin typeface="Arial" panose="020B0604020202020204" pitchFamily="34" charset="0"/>
              <a:ea typeface="Calibri" panose="020F0502020204030204" pitchFamily="34" charset="0"/>
            </a:endParaRPr>
          </a:p>
        </p:txBody>
      </p:sp>
      <p:sp>
        <p:nvSpPr>
          <p:cNvPr id="4" name="Google Shape;369;p35">
            <a:extLst>
              <a:ext uri="{FF2B5EF4-FFF2-40B4-BE49-F238E27FC236}">
                <a16:creationId xmlns:a16="http://schemas.microsoft.com/office/drawing/2014/main" id="{9214B812-FE58-0E6C-1AF3-36B538AD04E3}"/>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a:t>
            </a:r>
          </a:p>
          <a:p>
            <a:pPr algn="ctr"/>
            <a:r>
              <a:rPr lang="en-US" sz="3200" b="1" dirty="0">
                <a:solidFill>
                  <a:schemeClr val="lt1"/>
                </a:solidFill>
                <a:latin typeface="Arial" panose="020B0604020202020204" pitchFamily="34" charset="0"/>
                <a:ea typeface="Raleway"/>
                <a:cs typeface="Arial" panose="020B0604020202020204" pitchFamily="34" charset="0"/>
                <a:sym typeface="Raleway"/>
              </a:rPr>
              <a:t>Detailed Guidelines</a:t>
            </a:r>
            <a:endParaRPr lang="en" sz="3200" b="1" dirty="0">
              <a:solidFill>
                <a:schemeClr val="lt1"/>
              </a:solidFill>
              <a:latin typeface="Arial" panose="020B0604020202020204" pitchFamily="34" charset="0"/>
              <a:ea typeface="Raleway"/>
              <a:cs typeface="Arial" panose="020B0604020202020204" pitchFamily="34" charset="0"/>
              <a:sym typeface="Raleway"/>
            </a:endParaRPr>
          </a:p>
        </p:txBody>
      </p:sp>
    </p:spTree>
    <p:extLst>
      <p:ext uri="{BB962C8B-B14F-4D97-AF65-F5344CB8AC3E}">
        <p14:creationId xmlns:p14="http://schemas.microsoft.com/office/powerpoint/2010/main" val="246532239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0">
          <a:fgClr>
            <a:srgbClr val="00B0F0"/>
          </a:fgClr>
          <a:bgClr>
            <a:schemeClr val="bg1"/>
          </a:bgClr>
        </a:pattFill>
        <a:effectLst/>
      </p:bgPr>
    </p:bg>
    <p:spTree>
      <p:nvGrpSpPr>
        <p:cNvPr id="1" name="">
          <a:extLst>
            <a:ext uri="{FF2B5EF4-FFF2-40B4-BE49-F238E27FC236}">
              <a16:creationId xmlns:a16="http://schemas.microsoft.com/office/drawing/2014/main" id="{6D3B2419-DE4E-9A94-7ABF-001E8CC764E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3EC713C-BBFE-C1D0-2B80-AD2CECCA35AA}"/>
              </a:ext>
            </a:extLst>
          </p:cNvPr>
          <p:cNvSpPr>
            <a:spLocks noGrp="1"/>
          </p:cNvSpPr>
          <p:nvPr>
            <p:ph type="subTitle" idx="1"/>
          </p:nvPr>
        </p:nvSpPr>
        <p:spPr>
          <a:xfrm>
            <a:off x="642910" y="1988840"/>
            <a:ext cx="7858180" cy="2304256"/>
          </a:xfrm>
        </p:spPr>
        <p:txBody>
          <a:bodyPr>
            <a:noAutofit/>
          </a:bodyPr>
          <a:lstStyle/>
          <a:p>
            <a:pPr algn="just">
              <a:buFont typeface="Wingdings" pitchFamily="2" charset="2"/>
              <a:buChar char="q"/>
            </a:pPr>
            <a:r>
              <a:rPr lang="en-IN" sz="2800" dirty="0">
                <a:solidFill>
                  <a:srgbClr val="000000"/>
                </a:solidFill>
                <a:effectLst/>
                <a:latin typeface="Arial" panose="020B0604020202020204" pitchFamily="34" charset="0"/>
                <a:ea typeface="Calibri" panose="020F0502020204030204" pitchFamily="34" charset="0"/>
              </a:rPr>
              <a:t> </a:t>
            </a:r>
            <a:r>
              <a:rPr lang="en-IN" sz="3600" dirty="0">
                <a:solidFill>
                  <a:srgbClr val="000000"/>
                </a:solidFill>
                <a:effectLst/>
                <a:latin typeface="Arial" panose="020B0604020202020204" pitchFamily="34" charset="0"/>
                <a:ea typeface="Calibri" panose="020F0502020204030204" pitchFamily="34" charset="0"/>
              </a:rPr>
              <a:t> </a:t>
            </a:r>
            <a:r>
              <a:rPr lang="en-GB" sz="2800" dirty="0">
                <a:solidFill>
                  <a:srgbClr val="000000"/>
                </a:solidFill>
                <a:effectLst/>
                <a:latin typeface="Arial" panose="020B0604020202020204" pitchFamily="34" charset="0"/>
                <a:ea typeface="Calibri" panose="020F0502020204030204" pitchFamily="34" charset="0"/>
              </a:rPr>
              <a:t>A brief report of activities (including 2-3 photographs) may be uploaded by the schools at: </a:t>
            </a:r>
            <a:r>
              <a:rPr lang="en-IN" sz="28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https://forms.gle/XRcu6UhADWcPFeDRA</a:t>
            </a:r>
            <a:r>
              <a:rPr lang="en-GB" sz="2800" dirty="0">
                <a:solidFill>
                  <a:srgbClr val="000000"/>
                </a:solidFill>
                <a:effectLst/>
                <a:latin typeface="Arial" panose="020B0604020202020204" pitchFamily="34" charset="0"/>
                <a:ea typeface="Calibri" panose="020F0502020204030204" pitchFamily="34" charset="0"/>
              </a:rPr>
              <a:t> </a:t>
            </a:r>
            <a:endParaRPr lang="en-IN" sz="2800" dirty="0">
              <a:effectLst/>
              <a:latin typeface="Times New Roman" panose="02020603050405020304" pitchFamily="18" charset="0"/>
              <a:ea typeface="Calibri" panose="020F0502020204030204" pitchFamily="34" charset="0"/>
            </a:endParaRPr>
          </a:p>
        </p:txBody>
      </p:sp>
      <p:sp>
        <p:nvSpPr>
          <p:cNvPr id="4" name="Google Shape;369;p35">
            <a:extLst>
              <a:ext uri="{FF2B5EF4-FFF2-40B4-BE49-F238E27FC236}">
                <a16:creationId xmlns:a16="http://schemas.microsoft.com/office/drawing/2014/main" id="{8369E220-BAE9-423D-C6FB-836CD1FD0852}"/>
              </a:ext>
            </a:extLst>
          </p:cNvPr>
          <p:cNvSpPr/>
          <p:nvPr/>
        </p:nvSpPr>
        <p:spPr>
          <a:xfrm>
            <a:off x="2654" y="260648"/>
            <a:ext cx="9141346" cy="1296144"/>
          </a:xfrm>
          <a:prstGeom prst="rect">
            <a:avLst/>
          </a:prstGeom>
          <a:solidFill>
            <a:srgbClr val="1F3864"/>
          </a:solidFill>
          <a:ln>
            <a:noFill/>
          </a:ln>
        </p:spPr>
        <p:txBody>
          <a:bodyPr spcFirstLastPara="1" wrap="square" lIns="68575" tIns="34275" rIns="68575" bIns="34275" anchor="t" anchorCtr="0">
            <a:noAutofit/>
          </a:bodyPr>
          <a:lstStyle/>
          <a:p>
            <a:pPr algn="ctr"/>
            <a:r>
              <a:rPr lang="en" sz="3200" b="1" dirty="0">
                <a:solidFill>
                  <a:schemeClr val="lt1"/>
                </a:solidFill>
                <a:latin typeface="Arial" panose="020B0604020202020204" pitchFamily="34" charset="0"/>
                <a:ea typeface="Raleway"/>
                <a:cs typeface="Arial" panose="020B0604020202020204" pitchFamily="34" charset="0"/>
                <a:sym typeface="Raleway"/>
              </a:rPr>
              <a:t>Bharatiya Bhasha Summer Camps 2025: Reporting by Schools</a:t>
            </a:r>
          </a:p>
        </p:txBody>
      </p:sp>
    </p:spTree>
    <p:extLst>
      <p:ext uri="{BB962C8B-B14F-4D97-AF65-F5344CB8AC3E}">
        <p14:creationId xmlns:p14="http://schemas.microsoft.com/office/powerpoint/2010/main" val="133399986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315</TotalTime>
  <Words>1111</Words>
  <Application>Microsoft Office PowerPoint</Application>
  <PresentationFormat>On-screen Show (4:3)</PresentationFormat>
  <Paragraphs>124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CBSE Games</dc:title>
  <dc:creator>S</dc:creator>
  <cp:lastModifiedBy>MS</cp:lastModifiedBy>
  <cp:revision>150</cp:revision>
  <dcterms:created xsi:type="dcterms:W3CDTF">2020-05-20T13:42:24Z</dcterms:created>
  <dcterms:modified xsi:type="dcterms:W3CDTF">2025-05-21T03:38:38Z</dcterms:modified>
</cp:coreProperties>
</file>